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mp4" ContentType="video/mp4"/>
  <Default Extension="xlsx" ContentType="application/vnd.openxmlformats-officedocument.spreadsheetml.sheet"/>
  <Default Extension="rels" ContentType="application/vnd.openxmlformats-package.relationships+xml"/>
  <Default Extension="tif" ContentType="image/tiff"/>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281" r:id="rId2"/>
    <p:sldId id="306" r:id="rId3"/>
    <p:sldId id="335" r:id="rId4"/>
    <p:sldId id="307" r:id="rId5"/>
    <p:sldId id="308" r:id="rId6"/>
    <p:sldId id="309" r:id="rId7"/>
    <p:sldId id="310" r:id="rId8"/>
    <p:sldId id="337" r:id="rId9"/>
    <p:sldId id="336" r:id="rId10"/>
    <p:sldId id="334" r:id="rId11"/>
    <p:sldId id="319" r:id="rId12"/>
    <p:sldId id="288" r:id="rId13"/>
    <p:sldId id="311" r:id="rId14"/>
    <p:sldId id="312" r:id="rId15"/>
    <p:sldId id="273" r:id="rId16"/>
    <p:sldId id="260" r:id="rId17"/>
    <p:sldId id="261" r:id="rId18"/>
    <p:sldId id="262" r:id="rId19"/>
    <p:sldId id="272" r:id="rId20"/>
    <p:sldId id="263" r:id="rId21"/>
    <p:sldId id="269" r:id="rId22"/>
    <p:sldId id="320" r:id="rId23"/>
    <p:sldId id="322" r:id="rId24"/>
    <p:sldId id="323" r:id="rId25"/>
    <p:sldId id="325" r:id="rId26"/>
    <p:sldId id="328" r:id="rId27"/>
    <p:sldId id="326" r:id="rId28"/>
    <p:sldId id="318" r:id="rId29"/>
    <p:sldId id="327" r:id="rId30"/>
    <p:sldId id="324" r:id="rId31"/>
    <p:sldId id="277" r:id="rId32"/>
    <p:sldId id="265" r:id="rId33"/>
    <p:sldId id="266" r:id="rId34"/>
    <p:sldId id="267" r:id="rId35"/>
    <p:sldId id="268" r:id="rId36"/>
    <p:sldId id="278" r:id="rId37"/>
    <p:sldId id="333" r:id="rId38"/>
    <p:sldId id="329" r:id="rId39"/>
    <p:sldId id="330" r:id="rId40"/>
    <p:sldId id="331" r:id="rId41"/>
    <p:sldId id="332" r:id="rId42"/>
    <p:sldId id="282"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84D2"/>
    <a:srgbClr val="471A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874"/>
  </p:normalViewPr>
  <p:slideViewPr>
    <p:cSldViewPr snapToGrid="0" snapToObjects="1">
      <p:cViewPr varScale="1">
        <p:scale>
          <a:sx n="90" d="100"/>
          <a:sy n="90" d="100"/>
        </p:scale>
        <p:origin x="232" y="5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25C7-4461-87DB-18C2E81DF43B}"/>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25C7-4461-87DB-18C2E81DF43B}"/>
              </c:ext>
            </c:extLst>
          </c:dPt>
          <c:dLbls>
            <c:dLbl>
              <c:idx val="0"/>
              <c:layout>
                <c:manualLayout>
                  <c:x val="-0.143241974560872"/>
                  <c:y val="-0.224752728277386"/>
                </c:manualLayout>
              </c:layout>
              <c:tx>
                <c:rich>
                  <a:bodyPr/>
                  <a:lstStyle/>
                  <a:p>
                    <a:r>
                      <a:rPr lang="en-US" sz="1100" b="1">
                        <a:solidFill>
                          <a:schemeClr val="bg1"/>
                        </a:solidFill>
                      </a:rPr>
                      <a:t>86%</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25C7-4461-87DB-18C2E81DF43B}"/>
                </c:ext>
                <c:ext xmlns:c15="http://schemas.microsoft.com/office/drawing/2012/chart" uri="{CE6537A1-D6FC-4f65-9D91-7224C49458BB}"/>
              </c:extLst>
            </c:dLbl>
            <c:dLbl>
              <c:idx val="1"/>
              <c:layout>
                <c:manualLayout>
                  <c:x val="0.125680395719766"/>
                  <c:y val="0.149562784915043"/>
                </c:manualLayout>
              </c:layout>
              <c:tx>
                <c:rich>
                  <a:bodyPr/>
                  <a:lstStyle/>
                  <a:p>
                    <a:r>
                      <a:rPr lang="en-US" sz="1100" b="1">
                        <a:solidFill>
                          <a:schemeClr val="bg1"/>
                        </a:solidFill>
                      </a:rPr>
                      <a:t>14%</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25C7-4461-87DB-18C2E81DF43B}"/>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86.0</c:v>
                </c:pt>
                <c:pt idx="1">
                  <c:v>14.0</c:v>
                </c:pt>
              </c:numCache>
            </c:numRef>
          </c:val>
          <c:extLst xmlns:c16r2="http://schemas.microsoft.com/office/drawing/2015/06/chart">
            <c:ext xmlns:c16="http://schemas.microsoft.com/office/drawing/2014/chart" uri="{C3380CC4-5D6E-409C-BE32-E72D297353CC}">
              <c16:uniqueId val="{00000004-25C7-4461-87DB-18C2E81DF43B}"/>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4C6C-4AF8-8BD8-D4DBE4E53A9C}"/>
              </c:ext>
            </c:extLst>
          </c:dPt>
          <c:dPt>
            <c:idx val="1"/>
            <c:bubble3D val="0"/>
            <c:spPr>
              <a:solidFill>
                <a:srgbClr val="FFFFFF">
                  <a:lumMod val="85000"/>
                </a:srgbClr>
              </a:solidFill>
              <a:ln>
                <a:noFill/>
              </a:ln>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4C6C-4AF8-8BD8-D4DBE4E53A9C}"/>
              </c:ext>
            </c:extLst>
          </c:dPt>
          <c:dLbls>
            <c:dLbl>
              <c:idx val="0"/>
              <c:layout>
                <c:manualLayout>
                  <c:x val="-0.198797511422183"/>
                  <c:y val="-0.180893079154579"/>
                </c:manualLayout>
              </c:layout>
              <c:tx>
                <c:rich>
                  <a:bodyPr/>
                  <a:lstStyle/>
                  <a:p>
                    <a:r>
                      <a:rPr lang="en-US" sz="1100" b="1">
                        <a:solidFill>
                          <a:schemeClr val="bg1"/>
                        </a:solidFill>
                      </a:rPr>
                      <a:t>72%</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4C6C-4AF8-8BD8-D4DBE4E53A9C}"/>
                </c:ext>
                <c:ext xmlns:c15="http://schemas.microsoft.com/office/drawing/2012/chart" uri="{CE6537A1-D6FC-4f65-9D91-7224C49458BB}"/>
              </c:extLst>
            </c:dLbl>
            <c:dLbl>
              <c:idx val="1"/>
              <c:layout>
                <c:manualLayout>
                  <c:x val="0.187408379508117"/>
                  <c:y val="0.149562094211908"/>
                </c:manualLayout>
              </c:layout>
              <c:tx>
                <c:rich>
                  <a:bodyPr/>
                  <a:lstStyle/>
                  <a:p>
                    <a:r>
                      <a:rPr lang="en-US" sz="1100" b="1">
                        <a:solidFill>
                          <a:schemeClr val="bg1"/>
                        </a:solidFill>
                      </a:rPr>
                      <a:t>28%</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4C6C-4AF8-8BD8-D4DBE4E53A9C}"/>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72.0</c:v>
                </c:pt>
                <c:pt idx="1">
                  <c:v>28.0</c:v>
                </c:pt>
              </c:numCache>
            </c:numRef>
          </c:val>
          <c:extLst xmlns:c16r2="http://schemas.microsoft.com/office/drawing/2015/06/chart">
            <c:ext xmlns:c16="http://schemas.microsoft.com/office/drawing/2014/chart" uri="{C3380CC4-5D6E-409C-BE32-E72D297353CC}">
              <c16:uniqueId val="{00000004-4C6C-4AF8-8BD8-D4DBE4E53A9C}"/>
            </c:ext>
          </c:extLst>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DE1A-41D1-98F2-ADDC9D325528}"/>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DE1A-41D1-98F2-ADDC9D325528}"/>
              </c:ext>
            </c:extLst>
          </c:dPt>
          <c:dLbls>
            <c:dLbl>
              <c:idx val="0"/>
              <c:layout>
                <c:manualLayout>
                  <c:x val="-0.198797511422183"/>
                  <c:y val="-0.180893079154579"/>
                </c:manualLayout>
              </c:layout>
              <c:tx>
                <c:rich>
                  <a:bodyPr/>
                  <a:lstStyle/>
                  <a:p>
                    <a:r>
                      <a:rPr lang="en-US" sz="1100" b="1">
                        <a:solidFill>
                          <a:schemeClr val="bg1"/>
                        </a:solidFill>
                      </a:rPr>
                      <a:t>77%</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DE1A-41D1-98F2-ADDC9D325528}"/>
                </c:ext>
                <c:ext xmlns:c15="http://schemas.microsoft.com/office/drawing/2012/chart" uri="{CE6537A1-D6FC-4f65-9D91-7224C49458BB}"/>
              </c:extLst>
            </c:dLbl>
            <c:dLbl>
              <c:idx val="1"/>
              <c:layout>
                <c:manualLayout>
                  <c:x val="0.144198502964907"/>
                  <c:y val="0.210965602983838"/>
                </c:manualLayout>
              </c:layout>
              <c:tx>
                <c:rich>
                  <a:bodyPr/>
                  <a:lstStyle/>
                  <a:p>
                    <a:r>
                      <a:rPr lang="en-US" sz="1100" b="1">
                        <a:solidFill>
                          <a:schemeClr val="bg1"/>
                        </a:solidFill>
                      </a:rPr>
                      <a:t>23%</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DE1A-41D1-98F2-ADDC9D325528}"/>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77.0</c:v>
                </c:pt>
                <c:pt idx="1">
                  <c:v>23.0</c:v>
                </c:pt>
              </c:numCache>
            </c:numRef>
          </c:val>
          <c:extLst xmlns:c16r2="http://schemas.microsoft.com/office/drawing/2015/06/chart">
            <c:ext xmlns:c16="http://schemas.microsoft.com/office/drawing/2014/chart" uri="{C3380CC4-5D6E-409C-BE32-E72D297353CC}">
              <c16:uniqueId val="{00000004-DE1A-41D1-98F2-ADDC9D325528}"/>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029-44CD-9713-D819BC426C1A}"/>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029-44CD-9713-D819BC426C1A}"/>
              </c:ext>
            </c:extLst>
          </c:dPt>
          <c:dLbls>
            <c:dLbl>
              <c:idx val="0"/>
              <c:layout>
                <c:manualLayout>
                  <c:x val="-0.198797511422183"/>
                  <c:y val="-0.180893079154579"/>
                </c:manualLayout>
              </c:layout>
              <c:tx>
                <c:rich>
                  <a:bodyPr/>
                  <a:lstStyle/>
                  <a:p>
                    <a:r>
                      <a:rPr lang="en-US" sz="1100" b="1">
                        <a:solidFill>
                          <a:schemeClr val="bg1"/>
                        </a:solidFill>
                      </a:rPr>
                      <a:t>70%</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029-44CD-9713-D819BC426C1A}"/>
                </c:ext>
                <c:ext xmlns:c15="http://schemas.microsoft.com/office/drawing/2012/chart" uri="{CE6537A1-D6FC-4f65-9D91-7224C49458BB}"/>
              </c:extLst>
            </c:dLbl>
            <c:dLbl>
              <c:idx val="1"/>
              <c:layout>
                <c:manualLayout>
                  <c:x val="0.187408379508117"/>
                  <c:y val="0.158334024036469"/>
                </c:manualLayout>
              </c:layout>
              <c:tx>
                <c:rich>
                  <a:bodyPr/>
                  <a:lstStyle/>
                  <a:p>
                    <a:r>
                      <a:rPr lang="en-US" sz="1100" b="1">
                        <a:solidFill>
                          <a:schemeClr val="bg1"/>
                        </a:solidFill>
                      </a:rPr>
                      <a:t>30%</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029-44CD-9713-D819BC426C1A}"/>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70.0</c:v>
                </c:pt>
                <c:pt idx="1">
                  <c:v>30.0</c:v>
                </c:pt>
              </c:numCache>
            </c:numRef>
          </c:val>
          <c:extLst xmlns:c16r2="http://schemas.microsoft.com/office/drawing/2015/06/chart">
            <c:ext xmlns:c16="http://schemas.microsoft.com/office/drawing/2014/chart" uri="{C3380CC4-5D6E-409C-BE32-E72D297353CC}">
              <c16:uniqueId val="{00000004-3029-44CD-9713-D819BC426C1A}"/>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F061-4805-AACE-AA77A10EA9DE}"/>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F061-4805-AACE-AA77A10EA9DE}"/>
              </c:ext>
            </c:extLst>
          </c:dPt>
          <c:dLbls>
            <c:dLbl>
              <c:idx val="0"/>
              <c:layout>
                <c:manualLayout>
                  <c:x val="-0.204970836978711"/>
                  <c:y val="-0.154577289680895"/>
                </c:manualLayout>
              </c:layout>
              <c:tx>
                <c:rich>
                  <a:bodyPr/>
                  <a:lstStyle/>
                  <a:p>
                    <a:r>
                      <a:rPr lang="en-US" sz="1100" b="1">
                        <a:solidFill>
                          <a:schemeClr val="bg1"/>
                        </a:solidFill>
                      </a:rPr>
                      <a:t>61%</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F061-4805-AACE-AA77A10EA9DE}"/>
                </c:ext>
                <c:ext xmlns:c15="http://schemas.microsoft.com/office/drawing/2012/chart" uri="{CE6537A1-D6FC-4f65-9D91-7224C49458BB}"/>
              </c:extLst>
            </c:dLbl>
            <c:dLbl>
              <c:idx val="1"/>
              <c:layout>
                <c:manualLayout>
                  <c:x val="0.199754058520463"/>
                  <c:y val="0.123245614035088"/>
                </c:manualLayout>
              </c:layout>
              <c:tx>
                <c:rich>
                  <a:bodyPr/>
                  <a:lstStyle/>
                  <a:p>
                    <a:r>
                      <a:rPr lang="en-US" sz="1100" b="1">
                        <a:solidFill>
                          <a:schemeClr val="bg1"/>
                        </a:solidFill>
                      </a:rPr>
                      <a:t>39%</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F061-4805-AACE-AA77A10EA9DE}"/>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61.0</c:v>
                </c:pt>
                <c:pt idx="1">
                  <c:v>39.0</c:v>
                </c:pt>
              </c:numCache>
            </c:numRef>
          </c:val>
          <c:extLst xmlns:c16r2="http://schemas.microsoft.com/office/drawing/2015/06/chart">
            <c:ext xmlns:c16="http://schemas.microsoft.com/office/drawing/2014/chart" uri="{C3380CC4-5D6E-409C-BE32-E72D297353CC}">
              <c16:uniqueId val="{00000004-F061-4805-AACE-AA77A10EA9DE}"/>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F53-4E61-A546-05D12B3B2ED7}"/>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F53-4E61-A546-05D12B3B2ED7}"/>
              </c:ext>
            </c:extLst>
          </c:dPt>
          <c:dLbls>
            <c:dLbl>
              <c:idx val="0"/>
              <c:layout>
                <c:manualLayout>
                  <c:x val="-0.100032079323418"/>
                  <c:y val="-0.259841828981904"/>
                </c:manualLayout>
              </c:layout>
              <c:tx>
                <c:rich>
                  <a:bodyPr/>
                  <a:lstStyle/>
                  <a:p>
                    <a:r>
                      <a:rPr lang="en-US" sz="1100" b="1">
                        <a:solidFill>
                          <a:schemeClr val="bg1"/>
                        </a:solidFill>
                      </a:rPr>
                      <a:t>94%</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F53-4E61-A546-05D12B3B2ED7}"/>
                </c:ext>
                <c:ext xmlns:c15="http://schemas.microsoft.com/office/drawing/2012/chart" uri="{CE6537A1-D6FC-4f65-9D91-7224C49458BB}"/>
              </c:extLst>
            </c:dLbl>
            <c:dLbl>
              <c:idx val="1"/>
              <c:layout>
                <c:manualLayout>
                  <c:x val="0.0577782638281325"/>
                  <c:y val="0.184649813510153"/>
                </c:manualLayout>
              </c:layout>
              <c:tx>
                <c:rich>
                  <a:bodyPr/>
                  <a:lstStyle/>
                  <a:p>
                    <a:r>
                      <a:rPr lang="en-US" sz="1100" b="1">
                        <a:solidFill>
                          <a:schemeClr val="bg1"/>
                        </a:solidFill>
                      </a:rPr>
                      <a:t>6%</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F53-4E61-A546-05D12B3B2ED7}"/>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94.0</c:v>
                </c:pt>
                <c:pt idx="1">
                  <c:v>6.0</c:v>
                </c:pt>
              </c:numCache>
            </c:numRef>
          </c:val>
          <c:extLst xmlns:c16r2="http://schemas.microsoft.com/office/drawing/2015/06/chart">
            <c:ext xmlns:c16="http://schemas.microsoft.com/office/drawing/2014/chart" uri="{C3380CC4-5D6E-409C-BE32-E72D297353CC}">
              <c16:uniqueId val="{00000004-3F53-4E61-A546-05D12B3B2ED7}"/>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CDC0-4A82-8B10-3BE47A7E8375}"/>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CDC0-4A82-8B10-3BE47A7E8375}"/>
              </c:ext>
            </c:extLst>
          </c:dPt>
          <c:dLbls>
            <c:dLbl>
              <c:idx val="0"/>
              <c:layout>
                <c:manualLayout>
                  <c:x val="-0.18027947895402"/>
                  <c:y val="-0.242297969332781"/>
                </c:manualLayout>
              </c:layout>
              <c:tx>
                <c:rich>
                  <a:bodyPr/>
                  <a:lstStyle/>
                  <a:p>
                    <a:r>
                      <a:rPr lang="en-US" sz="1100" b="1">
                        <a:solidFill>
                          <a:schemeClr val="bg1"/>
                        </a:solidFill>
                      </a:rPr>
                      <a:t>88%</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CDC0-4A82-8B10-3BE47A7E8375}"/>
                </c:ext>
                <c:ext xmlns:c15="http://schemas.microsoft.com/office/drawing/2012/chart" uri="{CE6537A1-D6FC-4f65-9D91-7224C49458BB}"/>
              </c:extLst>
            </c:dLbl>
            <c:dLbl>
              <c:idx val="1"/>
              <c:layout>
                <c:manualLayout>
                  <c:x val="0.131852337902207"/>
                  <c:y val="0.167105953861031"/>
                </c:manualLayout>
              </c:layout>
              <c:tx>
                <c:rich>
                  <a:bodyPr/>
                  <a:lstStyle/>
                  <a:p>
                    <a:r>
                      <a:rPr lang="en-US" sz="1100" b="1">
                        <a:solidFill>
                          <a:schemeClr val="bg1"/>
                        </a:solidFill>
                      </a:rPr>
                      <a:t>12%</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CDC0-4A82-8B10-3BE47A7E8375}"/>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88.0</c:v>
                </c:pt>
                <c:pt idx="1">
                  <c:v>12.0</c:v>
                </c:pt>
              </c:numCache>
            </c:numRef>
          </c:val>
          <c:extLst xmlns:c16r2="http://schemas.microsoft.com/office/drawing/2015/06/chart">
            <c:ext xmlns:c16="http://schemas.microsoft.com/office/drawing/2014/chart" uri="{C3380CC4-5D6E-409C-BE32-E72D297353CC}">
              <c16:uniqueId val="{00000004-CDC0-4A82-8B10-3BE47A7E8375}"/>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D98-452D-BD34-9D6B5051FF77}"/>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D98-452D-BD34-9D6B5051FF77}"/>
              </c:ext>
            </c:extLst>
          </c:dPt>
          <c:dLbls>
            <c:dLbl>
              <c:idx val="0"/>
              <c:layout>
                <c:manualLayout>
                  <c:x val="-0.254353553028094"/>
                  <c:y val="-0.17212253073629"/>
                </c:manualLayout>
              </c:layout>
              <c:tx>
                <c:rich>
                  <a:bodyPr/>
                  <a:lstStyle/>
                  <a:p>
                    <a:r>
                      <a:rPr lang="en-US" sz="1100" b="1">
                        <a:solidFill>
                          <a:schemeClr val="bg1"/>
                        </a:solidFill>
                      </a:rPr>
                      <a:t>76%</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D98-452D-BD34-9D6B5051FF77}"/>
                </c:ext>
                <c:ext xmlns:c15="http://schemas.microsoft.com/office/drawing/2012/chart" uri="{CE6537A1-D6FC-4f65-9D91-7224C49458BB}"/>
              </c:extLst>
            </c:dLbl>
            <c:dLbl>
              <c:idx val="1"/>
              <c:layout>
                <c:manualLayout>
                  <c:x val="0.156543695926898"/>
                  <c:y val="0.184649813510153"/>
                </c:manualLayout>
              </c:layout>
              <c:tx>
                <c:rich>
                  <a:bodyPr/>
                  <a:lstStyle/>
                  <a:p>
                    <a:r>
                      <a:rPr lang="en-US" sz="1100" b="1">
                        <a:solidFill>
                          <a:schemeClr val="bg1"/>
                        </a:solidFill>
                      </a:rPr>
                      <a:t>24%</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D98-452D-BD34-9D6B5051FF77}"/>
                </c:ext>
                <c:ext xmlns:c15="http://schemas.microsoft.com/office/drawing/2012/chart" uri="{CE6537A1-D6FC-4f65-9D91-7224C49458BB}"/>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76.0</c:v>
                </c:pt>
                <c:pt idx="1">
                  <c:v>24.0</c:v>
                </c:pt>
              </c:numCache>
            </c:numRef>
          </c:val>
          <c:extLst xmlns:c16r2="http://schemas.microsoft.com/office/drawing/2015/06/chart">
            <c:ext xmlns:c16="http://schemas.microsoft.com/office/drawing/2014/chart" uri="{C3380CC4-5D6E-409C-BE32-E72D297353CC}">
              <c16:uniqueId val="{00000004-3D98-452D-BD34-9D6B5051FF77}"/>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82C0-4A1D-8AB3-79AE2FC94110}"/>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82C0-4A1D-8AB3-79AE2FC94110}"/>
              </c:ext>
            </c:extLst>
          </c:dPt>
          <c:dLbls>
            <c:dLbl>
              <c:idx val="0"/>
              <c:layout>
                <c:manualLayout>
                  <c:x val="-0.161760960435501"/>
                  <c:y val="-0.242298660035917"/>
                </c:manualLayout>
              </c:layout>
              <c:tx>
                <c:rich>
                  <a:bodyPr/>
                  <a:lstStyle/>
                  <a:p>
                    <a:r>
                      <a:rPr lang="en-US" sz="1100" b="1">
                        <a:solidFill>
                          <a:schemeClr val="bg1"/>
                        </a:solidFill>
                      </a:rPr>
                      <a:t>90%</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82C0-4A1D-8AB3-79AE2FC94110}"/>
                </c:ext>
                <c:ext xmlns:c15="http://schemas.microsoft.com/office/drawing/2012/chart" uri="{CE6537A1-D6FC-4f65-9D91-7224C49458BB}"/>
              </c:extLst>
            </c:dLbl>
            <c:dLbl>
              <c:idx val="1"/>
              <c:layout>
                <c:manualLayout>
                  <c:x val="0.131852337902207"/>
                  <c:y val="0.167105953861031"/>
                </c:manualLayout>
              </c:layout>
              <c:tx>
                <c:rich>
                  <a:bodyPr/>
                  <a:lstStyle/>
                  <a:p>
                    <a:r>
                      <a:rPr lang="en-US" sz="1100" b="1">
                        <a:solidFill>
                          <a:schemeClr val="bg1"/>
                        </a:solidFill>
                      </a:rPr>
                      <a:t>10%</a:t>
                    </a:r>
                    <a:endParaRPr lang="en-US"/>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82C0-4A1D-8AB3-79AE2FC94110}"/>
                </c:ext>
                <c:ext xmlns:c15="http://schemas.microsoft.com/office/drawing/2012/chart" uri="{CE6537A1-D6FC-4f65-9D91-7224C49458BB}"/>
              </c:extLst>
            </c:dLbl>
            <c:spPr>
              <a:noFill/>
              <a:ln>
                <a:noFill/>
              </a:ln>
              <a:effectLst/>
            </c:spPr>
            <c:txPr>
              <a:bodyPr/>
              <a:lstStyle/>
              <a:p>
                <a:pPr algn="l">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90.0</c:v>
                </c:pt>
                <c:pt idx="1">
                  <c:v>10.0</c:v>
                </c:pt>
              </c:numCache>
            </c:numRef>
          </c:val>
          <c:extLst xmlns:c16r2="http://schemas.microsoft.com/office/drawing/2015/06/chart">
            <c:ext xmlns:c16="http://schemas.microsoft.com/office/drawing/2014/chart" uri="{C3380CC4-5D6E-409C-BE32-E72D297353CC}">
              <c16:uniqueId val="{00000004-82C0-4A1D-8AB3-79AE2FC94110}"/>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media/image1.png>
</file>

<file path=ppt/media/image10.png>
</file>

<file path=ppt/media/image11.tif>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png>
</file>

<file path=ppt/media/image24.tiff>
</file>

<file path=ppt/media/image25.png>
</file>

<file path=ppt/media/image3.png>
</file>

<file path=ppt/media/image31.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tiff>
</file>

<file path=ppt/media/image7.png>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12/1/16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1DFCABC-441A-474C-949C-3C91A213A1C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778454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Xamarin Studio on Mac offers: Android, iOS and Mac development</a:t>
            </a:r>
          </a:p>
          <a:p>
            <a:r>
              <a:rPr lang="en-US" baseline="0" dirty="0"/>
              <a:t>World Class IDE with great features:</a:t>
            </a:r>
          </a:p>
          <a:p>
            <a:pPr marL="171450" indent="-171450">
              <a:buFont typeface="Arial" panose="020B0604020202020204" pitchFamily="34" charset="0"/>
              <a:buChar char="•"/>
            </a:pPr>
            <a:r>
              <a:rPr lang="en-US" baseline="0" dirty="0"/>
              <a:t>Code Analysis</a:t>
            </a:r>
          </a:p>
          <a:p>
            <a:pPr marL="171450" indent="-171450">
              <a:buFont typeface="Arial" panose="020B0604020202020204" pitchFamily="34" charset="0"/>
              <a:buChar char="•"/>
            </a:pPr>
            <a:r>
              <a:rPr lang="en-US" baseline="0" dirty="0"/>
              <a:t>Upload to Test Flight</a:t>
            </a:r>
          </a:p>
          <a:p>
            <a:pPr marL="171450" indent="-171450">
              <a:buFont typeface="Arial" panose="020B0604020202020204" pitchFamily="34" charset="0"/>
              <a:buChar char="•"/>
            </a:pPr>
            <a:r>
              <a:rPr lang="en-US" baseline="0" dirty="0" err="1"/>
              <a:t>Git</a:t>
            </a:r>
            <a:r>
              <a:rPr lang="en-US" baseline="0" dirty="0"/>
              <a:t> &amp; Subversion  Integration</a:t>
            </a:r>
          </a:p>
          <a:p>
            <a:pPr marL="171450" indent="-171450">
              <a:buFont typeface="Arial" panose="020B0604020202020204" pitchFamily="34" charset="0"/>
              <a:buChar char="•"/>
            </a:pPr>
            <a:r>
              <a:rPr lang="en-US" baseline="0" dirty="0"/>
              <a:t>Code Completion</a:t>
            </a:r>
          </a:p>
          <a:p>
            <a:pPr marL="171450" indent="-171450">
              <a:buFont typeface="Arial" panose="020B0604020202020204" pitchFamily="34" charset="0"/>
              <a:buChar char="•"/>
            </a:pPr>
            <a:r>
              <a:rPr lang="en-US" baseline="0" dirty="0"/>
              <a:t>Code Navigation</a:t>
            </a:r>
          </a:p>
          <a:p>
            <a:pPr marL="0" indent="0">
              <a:buFont typeface="Arial" panose="020B0604020202020204" pitchFamily="34" charset="0"/>
              <a:buNone/>
            </a:pPr>
            <a:r>
              <a:rPr lang="en-US" baseline="0" dirty="0"/>
              <a:t>Easy transition from Visual Studio</a:t>
            </a:r>
          </a:p>
          <a:p>
            <a:pPr marL="0" indent="0">
              <a:buFont typeface="Arial" panose="020B0604020202020204" pitchFamily="34" charset="0"/>
              <a:buNone/>
            </a:pPr>
            <a:r>
              <a:rPr lang="en-US" baseline="0" dirty="0"/>
              <a:t>The same Solution &amp; Projects open in BOTH Xamarin Studio and Visual Studio!</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3247502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12/1/16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17097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Xamarin is your complete</a:t>
            </a:r>
            <a:r>
              <a:rPr lang="en-US" baseline="0" dirty="0"/>
              <a:t> mobile solution.</a:t>
            </a:r>
          </a:p>
          <a:p>
            <a:endParaRPr lang="en-US" baseline="0" dirty="0"/>
          </a:p>
          <a:p>
            <a:r>
              <a:rPr lang="en-US" baseline="0" dirty="0"/>
              <a:t>Xamarin Platform is usually what you hear about which is building native iOS, Android, Mac, and Windows Apps all in C#</a:t>
            </a:r>
          </a:p>
          <a:p>
            <a:endParaRPr lang="en-US" baseline="0" dirty="0"/>
          </a:p>
          <a:p>
            <a:r>
              <a:rPr lang="en-US" baseline="0" dirty="0"/>
              <a:t>However Xamarin offers a wide range of products for developers to go mobile including Test Cloud, Hockey App, and a way to learn all of mobile with University.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5097B6B-FF96-F443-AED4-FFB28983C4F8}"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77196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know what we want how do we get there? Let’s talk about the state of mobile</a:t>
            </a:r>
            <a:r>
              <a:rPr lang="en-US" baseline="0" dirty="0"/>
              <a:t> development.</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12</a:t>
            </a:fld>
            <a:endParaRPr lang="en-US"/>
          </a:p>
        </p:txBody>
      </p:sp>
    </p:spTree>
    <p:extLst>
      <p:ext uri="{BB962C8B-B14F-4D97-AF65-F5344CB8AC3E}">
        <p14:creationId xmlns:p14="http://schemas.microsoft.com/office/powerpoint/2010/main" val="1996882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Multiple</a:t>
            </a:r>
            <a:r>
              <a:rPr lang="en-US" baseline="0" dirty="0"/>
              <a:t> Teams</a:t>
            </a:r>
          </a:p>
          <a:p>
            <a:pPr marL="171450" indent="-171450">
              <a:buFont typeface="Arial" panose="020B0604020202020204" pitchFamily="34" charset="0"/>
              <a:buChar char="•"/>
            </a:pPr>
            <a:r>
              <a:rPr lang="en-US" baseline="0" dirty="0"/>
              <a:t>Multiple Code Bases</a:t>
            </a:r>
          </a:p>
          <a:p>
            <a:pPr marL="171450" indent="-171450">
              <a:buFont typeface="Arial" panose="020B0604020202020204" pitchFamily="34" charset="0"/>
              <a:buChar char="•"/>
            </a:pPr>
            <a:r>
              <a:rPr lang="en-US" baseline="0" dirty="0"/>
              <a:t>Expensive &amp; Slow</a:t>
            </a:r>
          </a:p>
          <a:p>
            <a:pPr marL="171450" indent="-171450">
              <a:buFont typeface="Arial" panose="020B0604020202020204" pitchFamily="34" charset="0"/>
              <a:buChar char="•"/>
            </a:pPr>
            <a:r>
              <a:rPr lang="en-US" baseline="0" dirty="0"/>
              <a:t>Positive = Great apps delivered to user’s platform</a:t>
            </a:r>
          </a:p>
          <a:p>
            <a:pPr marL="171450" indent="-171450">
              <a:buFont typeface="Arial" panose="020B0604020202020204" pitchFamily="34" charset="0"/>
              <a:buChar char="•"/>
            </a:pPr>
            <a:r>
              <a:rPr lang="en-US" baseline="0" dirty="0"/>
              <a:t>Negative = Development hampered by multiple code bases &amp; fragmentation</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5097B6B-FF96-F443-AED4-FFB28983C4F8}"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265428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Unhappy Users</a:t>
            </a:r>
          </a:p>
          <a:p>
            <a:pPr marL="171450" indent="-171450">
              <a:buFont typeface="Arial" panose="020B0604020202020204" pitchFamily="34" charset="0"/>
              <a:buChar char="•"/>
            </a:pPr>
            <a:r>
              <a:rPr lang="en-US" dirty="0"/>
              <a:t>Unhappy</a:t>
            </a:r>
            <a:r>
              <a:rPr lang="en-US" baseline="0" dirty="0"/>
              <a:t> Developers</a:t>
            </a:r>
          </a:p>
          <a:p>
            <a:pPr marL="171450" indent="-171450">
              <a:buFont typeface="Arial" panose="020B0604020202020204" pitchFamily="34" charset="0"/>
              <a:buChar char="•"/>
            </a:pPr>
            <a:r>
              <a:rPr lang="en-US" baseline="0" dirty="0"/>
              <a:t>Increase in Abandoned Apps</a:t>
            </a:r>
          </a:p>
          <a:p>
            <a:pPr marL="171450" indent="-171450">
              <a:buFont typeface="Arial" panose="020B0604020202020204" pitchFamily="34" charset="0"/>
              <a:buChar char="•"/>
            </a:pPr>
            <a:r>
              <a:rPr lang="en-US" baseline="0" dirty="0"/>
              <a:t>Limited to what is implemented</a:t>
            </a:r>
            <a:endParaRPr lang="en-US" dirty="0"/>
          </a:p>
          <a:p>
            <a:endParaRPr lang="en-US" dirty="0"/>
          </a:p>
        </p:txBody>
      </p:sp>
      <p:sp>
        <p:nvSpPr>
          <p:cNvPr id="4" name="Footer Placeholder 3"/>
          <p:cNvSpPr>
            <a:spLocks noGrp="1"/>
          </p:cNvSpPr>
          <p:nvPr>
            <p:ph type="ftr" sz="quarter" idx="10"/>
          </p:nvPr>
        </p:nvSpPr>
        <p:spPr>
          <a:xfrm>
            <a:off x="0" y="8685213"/>
            <a:ext cx="2971800" cy="458787"/>
          </a:xfrm>
          <a:prstGeom prst="rect">
            <a:avLst/>
          </a:prstGeom>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84613" y="0"/>
            <a:ext cx="2971800" cy="458788"/>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12/1/16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a:xfrm>
            <a:off x="3884613" y="8685213"/>
            <a:ext cx="2971800" cy="458787"/>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33170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766146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626276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2130794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12/1/16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1884661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4312403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529306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E9B84EE-31BC-44B9-A566-60A72A7CB1DD}" type="datetimeFigureOut">
              <a:rPr lang="en-US" smtClean="0">
                <a:solidFill>
                  <a:prstClr val="black">
                    <a:tint val="75000"/>
                  </a:prstClr>
                </a:solidFill>
              </a:rPr>
              <a:pPr/>
              <a:t>12/1/16</a:t>
            </a:fld>
            <a:endParaRPr lang="en-US">
              <a:solidFill>
                <a:prstClr val="black">
                  <a:tint val="75000"/>
                </a:prstClr>
              </a:solidFill>
            </a:endParaRPr>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7AC6942A-2AB8-40AE-9BF8-BEE67754D8FD}" type="slidenum">
              <a:rPr lang="en-US" smtClean="0">
                <a:solidFill>
                  <a:prstClr val="black">
                    <a:tint val="75000"/>
                  </a:prstClr>
                </a:solidFill>
              </a:rPr>
              <a:pPr/>
              <a:t>‹#›</a:t>
            </a:fld>
            <a:endParaRPr lang="en-US">
              <a:solidFill>
                <a:prstClr val="black">
                  <a:tint val="75000"/>
                </a:prstClr>
              </a:solidFill>
            </a:endParaRPr>
          </a:p>
        </p:txBody>
      </p:sp>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439388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7"/>
            <a:ext cx="11653523" cy="4931036"/>
          </a:xfrm>
        </p:spPr>
        <p:txBody>
          <a:bodyPr wrap="square">
            <a:noAutofit/>
          </a:bodyPr>
          <a:lstStyle>
            <a:lvl1pPr marL="0" indent="0">
              <a:buNone/>
              <a:defRPr/>
            </a:lvl1pPr>
            <a:lvl2pPr marL="336137" indent="0">
              <a:buNone/>
              <a:defRPr/>
            </a:lvl2pPr>
            <a:lvl3pPr marL="560227" indent="0">
              <a:buNone/>
              <a:defRPr sz="2353"/>
            </a:lvl3pPr>
            <a:lvl4pPr marL="784319" indent="0">
              <a:buNone/>
              <a:defRPr sz="1961"/>
            </a:lvl4pPr>
            <a:lvl5pPr marL="1008409" indent="0">
              <a:buNone/>
              <a:defRPr sz="196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6223677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5484058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Title Dark">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202443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359019" y="1189178"/>
            <a:ext cx="7570739" cy="1973104"/>
          </a:xfrm>
          <a:prstGeom prst="rect">
            <a:avLst/>
          </a:prstGeom>
        </p:spPr>
        <p:txBody>
          <a:bodyPr/>
          <a:lstStyle>
            <a:lvl1pPr marL="0" indent="0">
              <a:buNone/>
              <a:defRPr>
                <a:solidFill>
                  <a:srgbClr val="616161"/>
                </a:solidFill>
              </a:defRPr>
            </a:lvl1pPr>
            <a:lvl2pPr marL="0" indent="0">
              <a:buFontTx/>
              <a:buNone/>
              <a:defRPr sz="1867">
                <a:solidFill>
                  <a:srgbClr val="616161"/>
                </a:solidFill>
              </a:defRPr>
            </a:lvl2pPr>
            <a:lvl3pPr marL="224038" indent="0">
              <a:buNone/>
              <a:defRPr>
                <a:solidFill>
                  <a:srgbClr val="616161"/>
                </a:solidFill>
              </a:defRPr>
            </a:lvl3pPr>
            <a:lvl4pPr marL="448074" indent="0">
              <a:buNone/>
              <a:defRPr>
                <a:solidFill>
                  <a:srgbClr val="616161"/>
                </a:solidFill>
              </a:defRPr>
            </a:lvl4pPr>
            <a:lvl5pPr marL="672111"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a:xfrm>
            <a:off x="359018" y="289516"/>
            <a:ext cx="11467743" cy="899666"/>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36129825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28057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93698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cstate="print">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0" r:id="rId7"/>
    <p:sldLayoutId id="2147483671" r:id="rId8"/>
    <p:sldLayoutId id="2147483677" r:id="rId9"/>
    <p:sldLayoutId id="2147483679" r:id="rId10"/>
    <p:sldLayoutId id="2147483706" r:id="rId11"/>
    <p:sldLayoutId id="2147483801" r:id="rId12"/>
    <p:sldLayoutId id="2147483745" r:id="rId13"/>
    <p:sldLayoutId id="2147483802" r:id="rId14"/>
    <p:sldLayoutId id="2147483803" r:id="rId15"/>
    <p:sldLayoutId id="2147483804" r:id="rId16"/>
    <p:sldLayoutId id="2147483805"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1" Type="http://schemas.openxmlformats.org/officeDocument/2006/relationships/image" Target="../media/image23.png"/><Relationship Id="rId12" Type="http://schemas.openxmlformats.org/officeDocument/2006/relationships/image" Target="../media/image24.tiff"/><Relationship Id="rId13" Type="http://schemas.openxmlformats.org/officeDocument/2006/relationships/image" Target="../media/image25.png"/><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9" Type="http://schemas.openxmlformats.org/officeDocument/2006/relationships/image" Target="../media/image21.png"/><Relationship Id="rId10" Type="http://schemas.openxmlformats.org/officeDocument/2006/relationships/image" Target="../media/image2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14.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15.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1.jpeg"/><Relationship Id="rId3" Type="http://schemas.openxmlformats.org/officeDocument/2006/relationships/image" Target="../media/image3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35.png"/><Relationship Id="rId3"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8.png"/><Relationship Id="rId3"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40.png"/><Relationship Id="rId5" Type="http://schemas.openxmlformats.org/officeDocument/2006/relationships/image" Target="../media/image41.png"/><Relationship Id="rId1" Type="http://schemas.microsoft.com/office/2007/relationships/media" Target="../media/media1.mp4"/><Relationship Id="rId2" Type="http://schemas.openxmlformats.org/officeDocument/2006/relationships/video" Target="../media/media1.mp4"/></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2.png"/></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4" Type="http://schemas.openxmlformats.org/officeDocument/2006/relationships/image" Target="../media/image44.png"/><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7.png"/><Relationship Id="rId3" Type="http://schemas.openxmlformats.org/officeDocument/2006/relationships/image" Target="../media/image4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9.png"/><Relationship Id="rId3" Type="http://schemas.openxmlformats.org/officeDocument/2006/relationships/image" Target="../media/image50.png"/></Relationships>
</file>

<file path=ppt/slides/_rels/slide35.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6" Type="http://schemas.openxmlformats.org/officeDocument/2006/relationships/chart" Target="../charts/chart5.xml"/><Relationship Id="rId7" Type="http://schemas.openxmlformats.org/officeDocument/2006/relationships/chart" Target="../charts/chart6.xml"/><Relationship Id="rId8" Type="http://schemas.openxmlformats.org/officeDocument/2006/relationships/chart" Target="../charts/chart7.xml"/><Relationship Id="rId9" Type="http://schemas.openxmlformats.org/officeDocument/2006/relationships/chart" Target="../charts/chart8.xml"/><Relationship Id="rId10" Type="http://schemas.openxmlformats.org/officeDocument/2006/relationships/chart" Target="../charts/chart9.xml"/><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6.tiff"/></Relationships>
</file>

<file path=ppt/slides/_rels/slide40.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41.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5" Type="http://schemas.openxmlformats.org/officeDocument/2006/relationships/image" Target="../media/image54.emf"/><Relationship Id="rId6" Type="http://schemas.openxmlformats.org/officeDocument/2006/relationships/image" Target="../media/image55.emf"/><Relationship Id="rId7" Type="http://schemas.openxmlformats.org/officeDocument/2006/relationships/image" Target="../media/image56.emf"/><Relationship Id="rId1" Type="http://schemas.openxmlformats.org/officeDocument/2006/relationships/slideLayout" Target="../slideLayouts/slideLayout12.xml"/><Relationship Id="rId2" Type="http://schemas.openxmlformats.org/officeDocument/2006/relationships/image" Target="../media/image51.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9.tiff"/></Relationships>
</file>

<file path=ppt/slides/_rels/slide7.xml.rels><?xml version="1.0" encoding="UTF-8" standalone="yes"?>
<Relationships xmlns="http://schemas.openxmlformats.org/package/2006/relationships"><Relationship Id="rId3" Type="http://schemas.openxmlformats.org/officeDocument/2006/relationships/hyperlink" Target="http://www.unizg.hr/" TargetMode="External"/><Relationship Id="rId4" Type="http://schemas.openxmlformats.org/officeDocument/2006/relationships/hyperlink" Target="https://www.fer.unizg.hr/en" TargetMode="External"/><Relationship Id="rId5" Type="http://schemas.openxmlformats.org/officeDocument/2006/relationships/hyperlink" Target="http://www.ieee.hr/ieee/english" TargetMode="External"/><Relationship Id="rId6" Type="http://schemas.openxmlformats.org/officeDocument/2006/relationships/image" Target="../media/image10.png"/><Relationship Id="rId7" Type="http://schemas.openxmlformats.org/officeDocument/2006/relationships/image" Target="../media/image11.tif"/><Relationship Id="rId8" Type="http://schemas.openxmlformats.org/officeDocument/2006/relationships/image" Target="../media/image12.png"/><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holisticware.net/" TargetMode="External"/><Relationship Id="rId4" Type="http://schemas.openxmlformats.org/officeDocument/2006/relationships/image" Target="../media/image13.png"/><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1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5" name="TextBox 4"/>
          <p:cNvSpPr txBox="1"/>
          <p:nvPr/>
        </p:nvSpPr>
        <p:spPr>
          <a:xfrm>
            <a:off x="9055100" y="6131080"/>
            <a:ext cx="3136900" cy="627864"/>
          </a:xfrm>
          <a:prstGeom prst="rect">
            <a:avLst/>
          </a:prstGeom>
          <a:noFill/>
        </p:spPr>
        <p:txBody>
          <a:bodyPr wrap="square" lIns="182880" tIns="146304" rIns="182880" bIns="146304" rtlCol="0" anchor="ctr">
            <a:spAutoFit/>
          </a:bodyPr>
          <a:lstStyle/>
          <a:p>
            <a:pPr algn="r">
              <a:lnSpc>
                <a:spcPct val="90000"/>
              </a:lnSpc>
              <a:spcAft>
                <a:spcPts val="600"/>
              </a:spcAft>
            </a:pPr>
            <a:r>
              <a:rPr lang="en-US" sz="2400" dirty="0">
                <a:solidFill>
                  <a:srgbClr val="2B84D2"/>
                </a:solidFill>
                <a:latin typeface="Segoe UI" charset="0"/>
                <a:ea typeface="Segoe UI" charset="0"/>
                <a:cs typeface="Segoe UI" charset="0"/>
              </a:rPr>
              <a:t>#</a:t>
            </a:r>
            <a:r>
              <a:rPr lang="en-US" sz="2400" dirty="0" err="1">
                <a:solidFill>
                  <a:srgbClr val="2B84D2"/>
                </a:solidFill>
                <a:latin typeface="Segoe UI" charset="0"/>
                <a:ea typeface="Segoe UI" charset="0"/>
                <a:cs typeface="Segoe UI" charset="0"/>
              </a:rPr>
              <a:t>XamarinDevDays</a:t>
            </a:r>
            <a:endParaRPr lang="en-US" sz="2400" dirty="0">
              <a:solidFill>
                <a:srgbClr val="2B84D2"/>
              </a:solidFill>
              <a:latin typeface="Segoe UI" charset="0"/>
              <a:ea typeface="Segoe UI" charset="0"/>
              <a:cs typeface="Segoe UI" charset="0"/>
            </a:endParaRPr>
          </a:p>
        </p:txBody>
      </p:sp>
      <p:pic>
        <p:nvPicPr>
          <p:cNvPr id="9" name="Picture 8" descr="DevDays.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66800" y="2420683"/>
            <a:ext cx="10058400" cy="2016634"/>
          </a:xfrm>
          <a:prstGeom prst="rect">
            <a:avLst/>
          </a:prstGeom>
        </p:spPr>
      </p:pic>
    </p:spTree>
    <p:extLst>
      <p:ext uri="{BB962C8B-B14F-4D97-AF65-F5344CB8AC3E}">
        <p14:creationId xmlns:p14="http://schemas.microsoft.com/office/powerpoint/2010/main" val="128785999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r>
              <a:rPr lang="en-US" dirty="0"/>
              <a:t>Presenter Name</a:t>
            </a:r>
          </a:p>
          <a:p>
            <a:r>
              <a:rPr lang="en-US" dirty="0"/>
              <a:t>Presenter Twitter</a:t>
            </a:r>
          </a:p>
          <a:p>
            <a:r>
              <a:rPr lang="en-US" dirty="0"/>
              <a:t>Presenter Title</a:t>
            </a:r>
          </a:p>
        </p:txBody>
      </p:sp>
      <p:sp>
        <p:nvSpPr>
          <p:cNvPr id="3" name="Title 2"/>
          <p:cNvSpPr>
            <a:spLocks noGrp="1"/>
          </p:cNvSpPr>
          <p:nvPr>
            <p:ph type="title"/>
          </p:nvPr>
        </p:nvSpPr>
        <p:spPr/>
        <p:txBody>
          <a:bodyPr/>
          <a:lstStyle/>
          <a:p>
            <a:r>
              <a:rPr lang="en-US" dirty="0"/>
              <a:t>Native iOS &amp; Android </a:t>
            </a:r>
            <a:br>
              <a:rPr lang="en-US" dirty="0"/>
            </a:br>
            <a:r>
              <a:rPr lang="en-US" dirty="0"/>
              <a:t>Development with Xamarin</a:t>
            </a:r>
          </a:p>
        </p:txBody>
      </p:sp>
    </p:spTree>
    <p:extLst>
      <p:ext uri="{BB962C8B-B14F-4D97-AF65-F5344CB8AC3E}">
        <p14:creationId xmlns:p14="http://schemas.microsoft.com/office/powerpoint/2010/main" val="28022579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Xamarin – Your Complete Mobile Solution</a:t>
            </a:r>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2092771" y="2089785"/>
            <a:ext cx="18288000" cy="228600"/>
          </a:xfrm>
          <a:prstGeom prst="rect">
            <a:avLst/>
          </a:prstGeom>
        </p:spPr>
      </p:pic>
      <p:pic>
        <p:nvPicPr>
          <p:cNvPr id="7" name="Picture 6"/>
          <p:cNvPicPr>
            <a:picLocks noChangeAspect="1"/>
          </p:cNvPicPr>
          <p:nvPr/>
        </p:nvPicPr>
        <p:blipFill>
          <a:blip r:embed="rId4"/>
          <a:stretch>
            <a:fillRect/>
          </a:stretch>
        </p:blipFill>
        <p:spPr>
          <a:xfrm>
            <a:off x="2295726" y="1412777"/>
            <a:ext cx="2588247" cy="2635463"/>
          </a:xfrm>
          <a:prstGeom prst="rect">
            <a:avLst/>
          </a:prstGeom>
        </p:spPr>
      </p:pic>
      <p:pic>
        <p:nvPicPr>
          <p:cNvPr id="8" name="Picture 7"/>
          <p:cNvPicPr>
            <a:picLocks noChangeAspect="1"/>
          </p:cNvPicPr>
          <p:nvPr/>
        </p:nvPicPr>
        <p:blipFill>
          <a:blip r:embed="rId5"/>
          <a:stretch>
            <a:fillRect/>
          </a:stretch>
        </p:blipFill>
        <p:spPr>
          <a:xfrm>
            <a:off x="4808387" y="1412777"/>
            <a:ext cx="2583955" cy="2635463"/>
          </a:xfrm>
          <a:prstGeom prst="rect">
            <a:avLst/>
          </a:prstGeom>
        </p:spPr>
      </p:pic>
      <p:pic>
        <p:nvPicPr>
          <p:cNvPr id="9" name="Picture 8"/>
          <p:cNvPicPr>
            <a:picLocks noChangeAspect="1"/>
          </p:cNvPicPr>
          <p:nvPr/>
        </p:nvPicPr>
        <p:blipFill>
          <a:blip r:embed="rId6"/>
          <a:stretch>
            <a:fillRect/>
          </a:stretch>
        </p:blipFill>
        <p:spPr>
          <a:xfrm>
            <a:off x="-216938" y="1412777"/>
            <a:ext cx="2588247" cy="2635463"/>
          </a:xfrm>
          <a:prstGeom prst="rect">
            <a:avLst/>
          </a:prstGeom>
        </p:spPr>
      </p:pic>
      <p:pic>
        <p:nvPicPr>
          <p:cNvPr id="10" name="Picture 9"/>
          <p:cNvPicPr>
            <a:picLocks noChangeAspect="1"/>
          </p:cNvPicPr>
          <p:nvPr/>
        </p:nvPicPr>
        <p:blipFill>
          <a:blip r:embed="rId7"/>
          <a:stretch>
            <a:fillRect/>
          </a:stretch>
        </p:blipFill>
        <p:spPr>
          <a:xfrm>
            <a:off x="9829423" y="1412777"/>
            <a:ext cx="2588247" cy="2635463"/>
          </a:xfrm>
          <a:prstGeom prst="rect">
            <a:avLst/>
          </a:prstGeom>
        </p:spPr>
      </p:pic>
      <p:pic>
        <p:nvPicPr>
          <p:cNvPr id="11" name="Picture 10"/>
          <p:cNvPicPr>
            <a:picLocks noChangeAspect="1"/>
          </p:cNvPicPr>
          <p:nvPr/>
        </p:nvPicPr>
        <p:blipFill>
          <a:blip r:embed="rId8"/>
          <a:stretch>
            <a:fillRect/>
          </a:stretch>
        </p:blipFill>
        <p:spPr>
          <a:xfrm>
            <a:off x="7316759" y="1412777"/>
            <a:ext cx="2588247" cy="2635463"/>
          </a:xfrm>
          <a:prstGeom prst="rect">
            <a:avLst/>
          </a:prstGeom>
        </p:spPr>
      </p:pic>
      <p:sp>
        <p:nvSpPr>
          <p:cNvPr id="12" name="Rectangle 11"/>
          <p:cNvSpPr/>
          <p:nvPr/>
        </p:nvSpPr>
        <p:spPr bwMode="auto">
          <a:xfrm>
            <a:off x="-609600" y="2995395"/>
            <a:ext cx="14249400" cy="14859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5" bIns="34295" rtlCol="0" anchor="b" anchorCtr="0"/>
          <a:lstStyle/>
          <a:p>
            <a:pPr algn="ctr" defTabSz="932383"/>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123198" y="2852936"/>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Develop</a:t>
            </a:r>
          </a:p>
        </p:txBody>
      </p:sp>
      <p:sp>
        <p:nvSpPr>
          <p:cNvPr id="14" name="TextBox 13"/>
          <p:cNvSpPr txBox="1"/>
          <p:nvPr/>
        </p:nvSpPr>
        <p:spPr>
          <a:xfrm>
            <a:off x="2635861"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Test</a:t>
            </a:r>
          </a:p>
        </p:txBody>
      </p:sp>
      <p:sp>
        <p:nvSpPr>
          <p:cNvPr id="15" name="TextBox 14"/>
          <p:cNvSpPr txBox="1"/>
          <p:nvPr/>
        </p:nvSpPr>
        <p:spPr>
          <a:xfrm>
            <a:off x="5144830"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Build</a:t>
            </a:r>
          </a:p>
        </p:txBody>
      </p:sp>
      <p:sp>
        <p:nvSpPr>
          <p:cNvPr id="16" name="TextBox 15"/>
          <p:cNvSpPr txBox="1"/>
          <p:nvPr/>
        </p:nvSpPr>
        <p:spPr>
          <a:xfrm>
            <a:off x="7661085" y="2950341"/>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Distribute</a:t>
            </a:r>
          </a:p>
        </p:txBody>
      </p:sp>
      <p:sp>
        <p:nvSpPr>
          <p:cNvPr id="17" name="TextBox 16"/>
          <p:cNvSpPr txBox="1"/>
          <p:nvPr/>
        </p:nvSpPr>
        <p:spPr>
          <a:xfrm>
            <a:off x="10173749"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Monitor</a:t>
            </a:r>
          </a:p>
        </p:txBody>
      </p:sp>
      <p:pic>
        <p:nvPicPr>
          <p:cNvPr id="18" name="Picture 17"/>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71320" y="3414379"/>
            <a:ext cx="6768949" cy="3414935"/>
          </a:xfrm>
          <a:prstGeom prst="rect">
            <a:avLst/>
          </a:prstGeom>
        </p:spPr>
      </p:pic>
      <p:pic>
        <p:nvPicPr>
          <p:cNvPr id="19" name="Picture 18"/>
          <p:cNvPicPr>
            <a:picLocks noChangeAspect="1"/>
          </p:cNvPicPr>
          <p:nvPr/>
        </p:nvPicPr>
        <p:blipFill>
          <a:blip r:embed="rId10"/>
          <a:stretch>
            <a:fillRect/>
          </a:stretch>
        </p:blipFill>
        <p:spPr>
          <a:xfrm>
            <a:off x="4702341" y="3995579"/>
            <a:ext cx="7414871" cy="3098656"/>
          </a:xfrm>
          <a:prstGeom prst="rect">
            <a:avLst/>
          </a:prstGeom>
        </p:spPr>
      </p:pic>
      <p:pic>
        <p:nvPicPr>
          <p:cNvPr id="20" name="Picture 19"/>
          <p:cNvPicPr>
            <a:picLocks noChangeAspect="1"/>
          </p:cNvPicPr>
          <p:nvPr/>
        </p:nvPicPr>
        <p:blipFill>
          <a:blip r:embed="rId11"/>
          <a:stretch>
            <a:fillRect/>
          </a:stretch>
        </p:blipFill>
        <p:spPr>
          <a:xfrm>
            <a:off x="-67992" y="3627717"/>
            <a:ext cx="12191535" cy="5936857"/>
          </a:xfrm>
          <a:prstGeom prst="rect">
            <a:avLst/>
          </a:prstGeom>
        </p:spPr>
      </p:pic>
      <p:pic>
        <p:nvPicPr>
          <p:cNvPr id="3" name="Picture 2"/>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1373" y="3597479"/>
            <a:ext cx="12192000" cy="6840300"/>
          </a:xfrm>
          <a:prstGeom prst="rect">
            <a:avLst/>
          </a:prstGeom>
        </p:spPr>
      </p:pic>
      <p:pic>
        <p:nvPicPr>
          <p:cNvPr id="5" name="Picture 4"/>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67992" y="3614601"/>
            <a:ext cx="12259991" cy="5468380"/>
          </a:xfrm>
          <a:prstGeom prst="rect">
            <a:avLst/>
          </a:prstGeom>
        </p:spPr>
      </p:pic>
    </p:spTree>
    <p:extLst>
      <p:ext uri="{BB962C8B-B14F-4D97-AF65-F5344CB8AC3E}">
        <p14:creationId xmlns:p14="http://schemas.microsoft.com/office/powerpoint/2010/main" val="3365174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 presetClass="exit" presetSubtype="0" fill="hold"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 presetClass="exit" presetSubtype="0" fill="hold" nodeType="withEffect">
                                  <p:stCondLst>
                                    <p:cond delay="0"/>
                                  </p:stCondLst>
                                  <p:childTnLst>
                                    <p:set>
                                      <p:cBhvr>
                                        <p:cTn id="27" dur="1" fill="hold">
                                          <p:stCondLst>
                                            <p:cond delay="0"/>
                                          </p:stCondLst>
                                        </p:cTn>
                                        <p:tgtEl>
                                          <p:spTgt spid="5"/>
                                        </p:tgtEl>
                                        <p:attrNameLst>
                                          <p:attrName>style.visibility</p:attrName>
                                        </p:attrNameLst>
                                      </p:cBhvr>
                                      <p:to>
                                        <p:strVal val="hidden"/>
                                      </p:to>
                                    </p:se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 presetClass="exit" presetSubtype="0" fill="hold" nodeType="withEffect">
                                  <p:stCondLst>
                                    <p:cond delay="0"/>
                                  </p:stCondLst>
                                  <p:childTnLst>
                                    <p:set>
                                      <p:cBhvr>
                                        <p:cTn id="46" dur="1" fill="hold">
                                          <p:stCondLst>
                                            <p:cond delay="0"/>
                                          </p:stCondLst>
                                        </p:cTn>
                                        <p:tgtEl>
                                          <p:spTgt spid="20"/>
                                        </p:tgtEl>
                                        <p:attrNameLst>
                                          <p:attrName>style.visibility</p:attrName>
                                        </p:attrNameLst>
                                      </p:cBhvr>
                                      <p:to>
                                        <p:strVal val="hidden"/>
                                      </p:to>
                                    </p:set>
                                  </p:childTnLst>
                                </p:cTn>
                              </p:par>
                              <p:par>
                                <p:cTn id="47" presetID="10" presetClass="entr" presetSubtype="0" fill="hold" nodeType="with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fade">
                                      <p:cBhvr>
                                        <p:cTn id="49" dur="500"/>
                                        <p:tgtEl>
                                          <p:spTgt spid="3"/>
                                        </p:tgtEl>
                                      </p:cBhvr>
                                    </p:animEffect>
                                  </p:childTnLst>
                                </p:cTn>
                              </p:par>
                            </p:childTnLst>
                          </p:cTn>
                        </p:par>
                      </p:childTnLst>
                    </p:cTn>
                  </p:par>
                  <p:par>
                    <p:cTn id="50" fill="hold">
                      <p:stCondLst>
                        <p:cond delay="indefinite"/>
                      </p:stCondLst>
                      <p:childTnLst>
                        <p:par>
                          <p:cTn id="51" fill="hold">
                            <p:stCondLst>
                              <p:cond delay="0"/>
                            </p:stCondLst>
                            <p:childTnLst>
                              <p:par>
                                <p:cTn id="52" presetID="0" presetClass="path" presetSubtype="0" accel="50000" decel="50000" fill="hold" nodeType="clickEffect">
                                  <p:stCondLst>
                                    <p:cond delay="0"/>
                                  </p:stCondLst>
                                  <p:childTnLst>
                                    <p:animMotion origin="layout" path="M 0 0 L 0 0.15432 " pathEditMode="relative" ptsTypes="AA">
                                      <p:cBhvr>
                                        <p:cTn id="53" dur="2000" fill="hold"/>
                                        <p:tgtEl>
                                          <p:spTgt spid="6"/>
                                        </p:tgtEl>
                                        <p:attrNameLst>
                                          <p:attrName>ppt_x</p:attrName>
                                          <p:attrName>ppt_y</p:attrName>
                                        </p:attrNameLst>
                                      </p:cBhvr>
                                    </p:animMotion>
                                  </p:childTnLst>
                                </p:cTn>
                              </p:par>
                              <p:par>
                                <p:cTn id="54" presetID="0" presetClass="path" presetSubtype="0" accel="50000" decel="50000" fill="hold" nodeType="withEffect">
                                  <p:stCondLst>
                                    <p:cond delay="0"/>
                                  </p:stCondLst>
                                  <p:childTnLst>
                                    <p:animMotion origin="layout" path="M 0 0 L 0 0.15432 " pathEditMode="relative" ptsTypes="AA">
                                      <p:cBhvr>
                                        <p:cTn id="55" dur="2000" fill="hold"/>
                                        <p:tgtEl>
                                          <p:spTgt spid="9"/>
                                        </p:tgtEl>
                                        <p:attrNameLst>
                                          <p:attrName>ppt_x</p:attrName>
                                          <p:attrName>ppt_y</p:attrName>
                                        </p:attrNameLst>
                                      </p:cBhvr>
                                    </p:animMotion>
                                  </p:childTnLst>
                                </p:cTn>
                              </p:par>
                              <p:par>
                                <p:cTn id="56" presetID="0" presetClass="path" presetSubtype="0" accel="50000" decel="50000" fill="hold" nodeType="withEffect">
                                  <p:stCondLst>
                                    <p:cond delay="0"/>
                                  </p:stCondLst>
                                  <p:childTnLst>
                                    <p:animMotion origin="layout" path="M 0 0 L 0 0.15432 " pathEditMode="relative" ptsTypes="AA">
                                      <p:cBhvr>
                                        <p:cTn id="57" dur="2000" fill="hold"/>
                                        <p:tgtEl>
                                          <p:spTgt spid="7"/>
                                        </p:tgtEl>
                                        <p:attrNameLst>
                                          <p:attrName>ppt_x</p:attrName>
                                          <p:attrName>ppt_y</p:attrName>
                                        </p:attrNameLst>
                                      </p:cBhvr>
                                    </p:animMotion>
                                  </p:childTnLst>
                                </p:cTn>
                              </p:par>
                              <p:par>
                                <p:cTn id="58" presetID="0" presetClass="path" presetSubtype="0" accel="50000" decel="50000" fill="hold" nodeType="withEffect">
                                  <p:stCondLst>
                                    <p:cond delay="0"/>
                                  </p:stCondLst>
                                  <p:childTnLst>
                                    <p:animMotion origin="layout" path="M 0 0 L 0 0.15432 " pathEditMode="relative" ptsTypes="AA">
                                      <p:cBhvr>
                                        <p:cTn id="59" dur="2000" fill="hold"/>
                                        <p:tgtEl>
                                          <p:spTgt spid="8"/>
                                        </p:tgtEl>
                                        <p:attrNameLst>
                                          <p:attrName>ppt_x</p:attrName>
                                          <p:attrName>ppt_y</p:attrName>
                                        </p:attrNameLst>
                                      </p:cBhvr>
                                    </p:animMotion>
                                  </p:childTnLst>
                                </p:cTn>
                              </p:par>
                              <p:par>
                                <p:cTn id="60" presetID="0" presetClass="path" presetSubtype="0" accel="50000" decel="50000" fill="hold" nodeType="withEffect">
                                  <p:stCondLst>
                                    <p:cond delay="0"/>
                                  </p:stCondLst>
                                  <p:childTnLst>
                                    <p:animMotion origin="layout" path="M 0 0 L 0 0.15432 " pathEditMode="relative" ptsTypes="AA">
                                      <p:cBhvr>
                                        <p:cTn id="61" dur="2000" fill="hold"/>
                                        <p:tgtEl>
                                          <p:spTgt spid="11"/>
                                        </p:tgtEl>
                                        <p:attrNameLst>
                                          <p:attrName>ppt_x</p:attrName>
                                          <p:attrName>ppt_y</p:attrName>
                                        </p:attrNameLst>
                                      </p:cBhvr>
                                    </p:animMotion>
                                  </p:childTnLst>
                                </p:cTn>
                              </p:par>
                              <p:par>
                                <p:cTn id="62" presetID="0" presetClass="path" presetSubtype="0" accel="50000" decel="50000" fill="hold" nodeType="withEffect">
                                  <p:stCondLst>
                                    <p:cond delay="0"/>
                                  </p:stCondLst>
                                  <p:childTnLst>
                                    <p:animMotion origin="layout" path="M 0 0 L 0 0.15432 " pathEditMode="relative" ptsTypes="AA">
                                      <p:cBhvr>
                                        <p:cTn id="63" dur="2000" fill="hold"/>
                                        <p:tgtEl>
                                          <p:spTgt spid="10"/>
                                        </p:tgtEl>
                                        <p:attrNameLst>
                                          <p:attrName>ppt_x</p:attrName>
                                          <p:attrName>ppt_y</p:attrName>
                                        </p:attrNameLst>
                                      </p:cBhvr>
                                    </p:animMotion>
                                  </p:childTnLst>
                                </p:cTn>
                              </p:par>
                              <p:par>
                                <p:cTn id="64" presetID="0" presetClass="path" presetSubtype="0" accel="50000" decel="50000" fill="hold" grpId="0" nodeType="withEffect">
                                  <p:stCondLst>
                                    <p:cond delay="0"/>
                                  </p:stCondLst>
                                  <p:childTnLst>
                                    <p:animMotion origin="layout" path="M 0 0 L 0 0.15432 " pathEditMode="relative" ptsTypes="AA">
                                      <p:cBhvr>
                                        <p:cTn id="65" dur="2000" fill="hold"/>
                                        <p:tgtEl>
                                          <p:spTgt spid="12"/>
                                        </p:tgtEl>
                                        <p:attrNameLst>
                                          <p:attrName>ppt_x</p:attrName>
                                          <p:attrName>ppt_y</p:attrName>
                                        </p:attrNameLst>
                                      </p:cBhvr>
                                    </p:animMotion>
                                  </p:childTnLst>
                                </p:cTn>
                              </p:par>
                              <p:par>
                                <p:cTn id="66" presetID="0" presetClass="path" presetSubtype="0" accel="50000" decel="50000" fill="hold" grpId="1" nodeType="withEffect">
                                  <p:stCondLst>
                                    <p:cond delay="0"/>
                                  </p:stCondLst>
                                  <p:childTnLst>
                                    <p:animMotion origin="layout" path="M 1.38889E-6 -3.58025E-6 L 1.38889E-6 0.15432 " pathEditMode="relative" rAng="0" ptsTypes="AA">
                                      <p:cBhvr>
                                        <p:cTn id="67" dur="2000" fill="hold"/>
                                        <p:tgtEl>
                                          <p:spTgt spid="17"/>
                                        </p:tgtEl>
                                        <p:attrNameLst>
                                          <p:attrName>ppt_x</p:attrName>
                                          <p:attrName>ppt_y</p:attrName>
                                        </p:attrNameLst>
                                      </p:cBhvr>
                                      <p:rCtr x="0" y="7716"/>
                                    </p:animMotion>
                                  </p:childTnLst>
                                </p:cTn>
                              </p:par>
                              <p:par>
                                <p:cTn id="68" presetID="0" presetClass="path" presetSubtype="0" accel="50000" decel="50000" fill="hold" grpId="1" nodeType="withEffect">
                                  <p:stCondLst>
                                    <p:cond delay="0"/>
                                  </p:stCondLst>
                                  <p:childTnLst>
                                    <p:animMotion origin="layout" path="M -2.22222E-6 4.07407E-6 L -2.22222E-6 0.15432 " pathEditMode="relative" rAng="0" ptsTypes="AA">
                                      <p:cBhvr>
                                        <p:cTn id="69" dur="2000" fill="hold"/>
                                        <p:tgtEl>
                                          <p:spTgt spid="16"/>
                                        </p:tgtEl>
                                        <p:attrNameLst>
                                          <p:attrName>ppt_x</p:attrName>
                                          <p:attrName>ppt_y</p:attrName>
                                        </p:attrNameLst>
                                      </p:cBhvr>
                                      <p:rCtr x="0" y="7716"/>
                                    </p:animMotion>
                                  </p:childTnLst>
                                </p:cTn>
                              </p:par>
                              <p:par>
                                <p:cTn id="70" presetID="0" presetClass="path" presetSubtype="0" accel="50000" decel="50000" fill="hold" grpId="1" nodeType="withEffect">
                                  <p:stCondLst>
                                    <p:cond delay="0"/>
                                  </p:stCondLst>
                                  <p:childTnLst>
                                    <p:animMotion origin="layout" path="M -2.22222E-6 -3.58025E-6 L -2.22222E-6 0.15432 " pathEditMode="relative" rAng="0" ptsTypes="AA">
                                      <p:cBhvr>
                                        <p:cTn id="71" dur="2000" fill="hold"/>
                                        <p:tgtEl>
                                          <p:spTgt spid="15"/>
                                        </p:tgtEl>
                                        <p:attrNameLst>
                                          <p:attrName>ppt_x</p:attrName>
                                          <p:attrName>ppt_y</p:attrName>
                                        </p:attrNameLst>
                                      </p:cBhvr>
                                      <p:rCtr x="0" y="7716"/>
                                    </p:animMotion>
                                  </p:childTnLst>
                                </p:cTn>
                              </p:par>
                              <p:par>
                                <p:cTn id="72" presetID="0" presetClass="path" presetSubtype="0" accel="50000" decel="50000" fill="hold" grpId="1" nodeType="withEffect">
                                  <p:stCondLst>
                                    <p:cond delay="0"/>
                                  </p:stCondLst>
                                  <p:childTnLst>
                                    <p:animMotion origin="layout" path="M 5.55556E-7 -3.58025E-6 L 5.55556E-7 0.15432 " pathEditMode="relative" rAng="0" ptsTypes="AA">
                                      <p:cBhvr>
                                        <p:cTn id="73" dur="2000" fill="hold"/>
                                        <p:tgtEl>
                                          <p:spTgt spid="14"/>
                                        </p:tgtEl>
                                        <p:attrNameLst>
                                          <p:attrName>ppt_x</p:attrName>
                                          <p:attrName>ppt_y</p:attrName>
                                        </p:attrNameLst>
                                      </p:cBhvr>
                                      <p:rCtr x="0" y="7716"/>
                                    </p:animMotion>
                                  </p:childTnLst>
                                </p:cTn>
                              </p:par>
                              <p:par>
                                <p:cTn id="74" presetID="0" presetClass="path" presetSubtype="0" accel="50000" decel="50000" fill="hold" grpId="0" nodeType="withEffect">
                                  <p:stCondLst>
                                    <p:cond delay="0"/>
                                  </p:stCondLst>
                                  <p:childTnLst>
                                    <p:animMotion origin="layout" path="M -3.05556E-6 1.60494E-6 L -3.05556E-6 0.15432 " pathEditMode="relative" rAng="0" ptsTypes="AA">
                                      <p:cBhvr>
                                        <p:cTn id="75" dur="2000" fill="hold"/>
                                        <p:tgtEl>
                                          <p:spTgt spid="13"/>
                                        </p:tgtEl>
                                        <p:attrNameLst>
                                          <p:attrName>ppt_x</p:attrName>
                                          <p:attrName>ppt_y</p:attrName>
                                        </p:attrNameLst>
                                      </p:cBhvr>
                                      <p:rCtr x="0" y="7716"/>
                                    </p:animMotion>
                                  </p:childTnLst>
                                </p:cTn>
                              </p:par>
                              <p:par>
                                <p:cTn id="76" presetID="1" presetClass="exit" presetSubtype="0" fill="hold" nodeType="withEffect">
                                  <p:stCondLst>
                                    <p:cond delay="0"/>
                                  </p:stCondLst>
                                  <p:childTnLst>
                                    <p:set>
                                      <p:cBhvr>
                                        <p:cTn id="77"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p:bldP spid="14" grpId="1"/>
      <p:bldP spid="15" grpId="0"/>
      <p:bldP spid="15" grpId="1"/>
      <p:bldP spid="16" grpId="0"/>
      <p:bldP spid="16" grpId="1"/>
      <p:bldP spid="17" grpId="0"/>
      <p:bldP spid="17"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5" y="3018140"/>
            <a:ext cx="9860672" cy="821722"/>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5" dirty="0"/>
              <a:t>Architecting Mobile Apps</a:t>
            </a:r>
          </a:p>
        </p:txBody>
      </p:sp>
    </p:spTree>
    <p:extLst>
      <p:ext uri="{BB962C8B-B14F-4D97-AF65-F5344CB8AC3E}">
        <p14:creationId xmlns:p14="http://schemas.microsoft.com/office/powerpoint/2010/main" val="21324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7184859"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solidFill>
                  <a:srgbClr val="00BBF1"/>
                </a:solidFill>
                <a:ea typeface="Segoe UI" pitchFamily="34" charset="0"/>
                <a:cs typeface="Segoe UI" pitchFamily="34" charset="0"/>
              </a:rPr>
              <a:t> </a:t>
            </a:r>
          </a:p>
        </p:txBody>
      </p:sp>
      <p:sp>
        <p:nvSpPr>
          <p:cNvPr id="33" name="Rectangle 32"/>
          <p:cNvSpPr/>
          <p:nvPr/>
        </p:nvSpPr>
        <p:spPr bwMode="auto">
          <a:xfrm>
            <a:off x="7181978" y="2439753"/>
            <a:ext cx="2117654" cy="806692"/>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solidFill>
                  <a:schemeClr val="tx1"/>
                </a:solidFill>
                <a:ea typeface="Segoe UI" pitchFamily="34" charset="0"/>
                <a:cs typeface="Segoe UI" pitchFamily="34" charset="0"/>
              </a:rPr>
              <a:t> </a:t>
            </a:r>
          </a:p>
        </p:txBody>
      </p:sp>
      <p:sp>
        <p:nvSpPr>
          <p:cNvPr id="12" name="Rectangle 11"/>
          <p:cNvSpPr/>
          <p:nvPr/>
        </p:nvSpPr>
        <p:spPr bwMode="auto">
          <a:xfrm>
            <a:off x="5041728"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5047870" y="2439753"/>
            <a:ext cx="2108631" cy="806692"/>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892372"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903067" y="2439753"/>
            <a:ext cx="2113099" cy="806692"/>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p:txBody>
          <a:bodyPr/>
          <a:lstStyle/>
          <a:p>
            <a:pPr algn="ctr"/>
            <a:r>
              <a:rPr lang="en-US" dirty="0"/>
              <a:t>Silo Approach</a:t>
            </a:r>
          </a:p>
        </p:txBody>
      </p:sp>
      <p:sp>
        <p:nvSpPr>
          <p:cNvPr id="21" name="TextBox 20"/>
          <p:cNvSpPr txBox="1"/>
          <p:nvPr/>
        </p:nvSpPr>
        <p:spPr>
          <a:xfrm>
            <a:off x="2903067" y="251223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iOS</a:t>
            </a:r>
          </a:p>
        </p:txBody>
      </p:sp>
      <p:sp>
        <p:nvSpPr>
          <p:cNvPr id="22" name="TextBox 21"/>
          <p:cNvSpPr txBox="1"/>
          <p:nvPr/>
        </p:nvSpPr>
        <p:spPr>
          <a:xfrm>
            <a:off x="7192672" y="252468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Windows</a:t>
            </a:r>
          </a:p>
        </p:txBody>
      </p:sp>
      <p:sp>
        <p:nvSpPr>
          <p:cNvPr id="23" name="TextBox 22"/>
          <p:cNvSpPr txBox="1"/>
          <p:nvPr/>
        </p:nvSpPr>
        <p:spPr>
          <a:xfrm>
            <a:off x="5047868" y="252468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Android</a:t>
            </a:r>
          </a:p>
        </p:txBody>
      </p:sp>
      <p:sp>
        <p:nvSpPr>
          <p:cNvPr id="24" name="TextBox 23"/>
          <p:cNvSpPr txBox="1"/>
          <p:nvPr/>
        </p:nvSpPr>
        <p:spPr>
          <a:xfrm>
            <a:off x="2905948" y="3821768"/>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Objective-C</a:t>
            </a:r>
          </a:p>
          <a:p>
            <a:pPr algn="ctr" defTabSz="914114"/>
            <a:r>
              <a:rPr lang="en-US" sz="1961" kern="0" dirty="0">
                <a:solidFill>
                  <a:schemeClr val="bg1"/>
                </a:solidFill>
                <a:latin typeface="+mj-lt"/>
              </a:rPr>
              <a:t>Xcode</a:t>
            </a:r>
          </a:p>
        </p:txBody>
      </p:sp>
      <p:sp>
        <p:nvSpPr>
          <p:cNvPr id="25" name="TextBox 24"/>
          <p:cNvSpPr txBox="1"/>
          <p:nvPr/>
        </p:nvSpPr>
        <p:spPr>
          <a:xfrm>
            <a:off x="7195554" y="3821768"/>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C#</a:t>
            </a:r>
          </a:p>
          <a:p>
            <a:pPr algn="ctr" defTabSz="914114"/>
            <a:r>
              <a:rPr lang="en-US" sz="1961" kern="0" dirty="0">
                <a:solidFill>
                  <a:schemeClr val="bg1"/>
                </a:solidFill>
                <a:latin typeface="+mj-lt"/>
              </a:rPr>
              <a:t>Visual Studio</a:t>
            </a:r>
          </a:p>
        </p:txBody>
      </p:sp>
      <p:sp>
        <p:nvSpPr>
          <p:cNvPr id="26" name="TextBox 25"/>
          <p:cNvSpPr txBox="1"/>
          <p:nvPr/>
        </p:nvSpPr>
        <p:spPr>
          <a:xfrm>
            <a:off x="5050750" y="3821769"/>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Java</a:t>
            </a:r>
          </a:p>
          <a:p>
            <a:pPr algn="ctr" defTabSz="914114"/>
            <a:r>
              <a:rPr lang="en-US" sz="1961" kern="0" dirty="0">
                <a:solidFill>
                  <a:schemeClr val="bg1"/>
                </a:solidFill>
                <a:latin typeface="+mj-lt"/>
              </a:rPr>
              <a:t>Android Studio</a:t>
            </a:r>
          </a:p>
        </p:txBody>
      </p:sp>
      <p:sp>
        <p:nvSpPr>
          <p:cNvPr id="28" name="TextBox 27"/>
          <p:cNvSpPr txBox="1"/>
          <p:nvPr/>
        </p:nvSpPr>
        <p:spPr>
          <a:xfrm>
            <a:off x="418643" y="5545231"/>
            <a:ext cx="11354715" cy="628212"/>
          </a:xfrm>
          <a:prstGeom prst="rect">
            <a:avLst/>
          </a:prstGeom>
          <a:noFill/>
        </p:spPr>
        <p:txBody>
          <a:bodyPr wrap="square" lIns="179286" tIns="143428" rIns="179286" bIns="143428" rtlCol="0">
            <a:spAutoFit/>
          </a:bodyPr>
          <a:lstStyle/>
          <a:p>
            <a:pPr algn="ctr" defTabSz="914114"/>
            <a:r>
              <a:rPr lang="en-US" sz="2200" kern="0" dirty="0"/>
              <a:t>No shared code • Many languages &amp; development environments • Multiple teams</a:t>
            </a:r>
          </a:p>
        </p:txBody>
      </p:sp>
      <p:sp>
        <p:nvSpPr>
          <p:cNvPr id="29" name="Left Brace 28"/>
          <p:cNvSpPr/>
          <p:nvPr/>
        </p:nvSpPr>
        <p:spPr>
          <a:xfrm rot="5400000">
            <a:off x="5980058" y="580"/>
            <a:ext cx="231887" cy="1073219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457200"/>
            <a:endParaRPr lang="en-US" sz="1766" kern="0">
              <a:ln w="38100" cmpd="sng">
                <a:solidFill>
                  <a:srgbClr val="000000"/>
                </a:solidFill>
                <a:prstDash val="dash"/>
              </a:ln>
              <a:solidFill>
                <a:sysClr val="windowText" lastClr="000000"/>
              </a:solidFill>
            </a:endParaRPr>
          </a:p>
        </p:txBody>
      </p:sp>
      <p:grpSp>
        <p:nvGrpSpPr>
          <p:cNvPr id="46" name="Group 45"/>
          <p:cNvGrpSpPr/>
          <p:nvPr/>
        </p:nvGrpSpPr>
        <p:grpSpPr>
          <a:xfrm>
            <a:off x="3567813" y="1467990"/>
            <a:ext cx="787322" cy="787322"/>
            <a:chOff x="2057400" y="2654300"/>
            <a:chExt cx="1028700" cy="1028700"/>
          </a:xfrm>
          <a:solidFill>
            <a:srgbClr val="9570D5"/>
          </a:solidFill>
        </p:grpSpPr>
        <p:sp>
          <p:nvSpPr>
            <p:cNvPr id="47" name="Oval 46"/>
            <p:cNvSpPr/>
            <p:nvPr/>
          </p:nvSpPr>
          <p:spPr bwMode="auto">
            <a:xfrm>
              <a:off x="2057400" y="26543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a:grpFill/>
          </p:spPr>
        </p:pic>
      </p:grpSp>
      <p:grpSp>
        <p:nvGrpSpPr>
          <p:cNvPr id="49" name="Group 48"/>
          <p:cNvGrpSpPr/>
          <p:nvPr/>
        </p:nvGrpSpPr>
        <p:grpSpPr>
          <a:xfrm>
            <a:off x="5717169" y="1465042"/>
            <a:ext cx="787322" cy="787322"/>
            <a:chOff x="3810000" y="3073400"/>
            <a:chExt cx="1028700" cy="1028700"/>
          </a:xfrm>
          <a:solidFill>
            <a:srgbClr val="66B11F"/>
          </a:solidFill>
        </p:grpSpPr>
        <p:sp>
          <p:nvSpPr>
            <p:cNvPr id="50" name="Oval 49"/>
            <p:cNvSpPr/>
            <p:nvPr/>
          </p:nvSpPr>
          <p:spPr bwMode="auto">
            <a:xfrm>
              <a:off x="3810000" y="30734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a:grpFill/>
          </p:spPr>
        </p:pic>
      </p:grpSp>
      <p:grpSp>
        <p:nvGrpSpPr>
          <p:cNvPr id="52" name="Group 51"/>
          <p:cNvGrpSpPr/>
          <p:nvPr/>
        </p:nvGrpSpPr>
        <p:grpSpPr>
          <a:xfrm>
            <a:off x="7860300" y="1477492"/>
            <a:ext cx="787322" cy="787322"/>
            <a:chOff x="6083300" y="3073400"/>
            <a:chExt cx="1028700" cy="1028700"/>
          </a:xfrm>
          <a:solidFill>
            <a:srgbClr val="00BBF1"/>
          </a:solidFill>
        </p:grpSpPr>
        <p:sp>
          <p:nvSpPr>
            <p:cNvPr id="53" name="Oval 52"/>
            <p:cNvSpPr/>
            <p:nvPr/>
          </p:nvSpPr>
          <p:spPr bwMode="auto">
            <a:xfrm>
              <a:off x="6083300" y="30734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solidFill>
                  <a:schemeClr val="tx1"/>
                </a:soli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a:grpFill/>
          </p:spPr>
        </p:pic>
      </p:grpSp>
    </p:spTree>
    <p:extLst>
      <p:ext uri="{BB962C8B-B14F-4D97-AF65-F5344CB8AC3E}">
        <p14:creationId xmlns:p14="http://schemas.microsoft.com/office/powerpoint/2010/main" val="3556468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Write Once, Run Anywhere</a:t>
            </a:r>
          </a:p>
        </p:txBody>
      </p:sp>
      <p:sp>
        <p:nvSpPr>
          <p:cNvPr id="35" name="Left Brace 34"/>
          <p:cNvSpPr/>
          <p:nvPr/>
        </p:nvSpPr>
        <p:spPr>
          <a:xfrm rot="5400000">
            <a:off x="5983948" y="804904"/>
            <a:ext cx="224107" cy="9088752"/>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457200"/>
            <a:endParaRPr lang="en-US" sz="1766" kern="0">
              <a:ln w="38100" cmpd="sng">
                <a:solidFill>
                  <a:srgbClr val="000000"/>
                </a:solidFill>
                <a:prstDash val="dash"/>
              </a:ln>
              <a:solidFill>
                <a:sysClr val="windowText" lastClr="000000"/>
              </a:solidFill>
            </a:endParaRPr>
          </a:p>
        </p:txBody>
      </p:sp>
      <p:grpSp>
        <p:nvGrpSpPr>
          <p:cNvPr id="57" name="Group 56"/>
          <p:cNvGrpSpPr/>
          <p:nvPr/>
        </p:nvGrpSpPr>
        <p:grpSpPr>
          <a:xfrm>
            <a:off x="4782490" y="1825832"/>
            <a:ext cx="2627023" cy="2627023"/>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0" cy="572655"/>
            </a:xfrm>
            <a:prstGeom prst="rect">
              <a:avLst/>
            </a:prstGeom>
            <a:noFill/>
          </p:spPr>
          <p:txBody>
            <a:bodyPr wrap="square" lIns="179286" tIns="143428" rIns="179286" bIns="143428" rtlCol="0">
              <a:spAutoFit/>
            </a:bodyPr>
            <a:lstStyle/>
            <a:p>
              <a:pPr algn="ctr" defTabSz="914114"/>
              <a:r>
                <a:rPr lang="en-US" sz="1766" kern="0"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1203914" y="1963144"/>
            <a:ext cx="2705122" cy="2281741"/>
          </a:xfrm>
          <a:prstGeom prst="rect">
            <a:avLst/>
          </a:prstGeom>
          <a:noFill/>
        </p:spPr>
        <p:txBody>
          <a:bodyPr wrap="square" lIns="179286" tIns="143428" rIns="179286" bIns="143428" rtlCol="0">
            <a:spAutoFit/>
          </a:bodyPr>
          <a:lstStyle/>
          <a:p>
            <a:pPr algn="r" defTabSz="914114">
              <a:lnSpc>
                <a:spcPct val="110000"/>
              </a:lnSpc>
            </a:pPr>
            <a:r>
              <a:rPr lang="en-US" sz="2942" kern="0" dirty="0"/>
              <a:t>Lua</a:t>
            </a:r>
          </a:p>
          <a:p>
            <a:pPr algn="r" defTabSz="914114">
              <a:lnSpc>
                <a:spcPct val="110000"/>
              </a:lnSpc>
            </a:pPr>
            <a:r>
              <a:rPr lang="en-US" sz="2942" kern="0" dirty="0"/>
              <a:t>Javascript</a:t>
            </a:r>
          </a:p>
          <a:p>
            <a:pPr algn="r" defTabSz="914114">
              <a:lnSpc>
                <a:spcPct val="110000"/>
              </a:lnSpc>
            </a:pPr>
            <a:r>
              <a:rPr lang="en-US" sz="2942" kern="0" dirty="0"/>
              <a:t>Actionscript</a:t>
            </a:r>
          </a:p>
          <a:p>
            <a:pPr algn="r" defTabSz="914114">
              <a:lnSpc>
                <a:spcPct val="110000"/>
              </a:lnSpc>
            </a:pPr>
            <a:r>
              <a:rPr lang="en-US" sz="2942" kern="0" dirty="0"/>
              <a:t>HTML+CSS</a:t>
            </a:r>
          </a:p>
        </p:txBody>
      </p:sp>
      <p:cxnSp>
        <p:nvCxnSpPr>
          <p:cNvPr id="38" name="Straight Arrow Connector 37"/>
          <p:cNvCxnSpPr/>
          <p:nvPr/>
        </p:nvCxnSpPr>
        <p:spPr>
          <a:xfrm>
            <a:off x="3932238" y="2386098"/>
            <a:ext cx="861147"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3932238" y="2896562"/>
            <a:ext cx="761543"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932238" y="3407026"/>
            <a:ext cx="761543"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3932238" y="3917490"/>
            <a:ext cx="84869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7555289" y="1738679"/>
            <a:ext cx="2137964" cy="280132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418643" y="5523943"/>
            <a:ext cx="11354715" cy="628212"/>
          </a:xfrm>
          <a:prstGeom prst="rect">
            <a:avLst/>
          </a:prstGeom>
          <a:noFill/>
        </p:spPr>
        <p:txBody>
          <a:bodyPr wrap="square" lIns="179286" tIns="143428" rIns="179286" bIns="143428" rtlCol="0">
            <a:spAutoFit/>
          </a:bodyPr>
          <a:lstStyle/>
          <a:p>
            <a:pPr algn="ctr" defTabSz="914114"/>
            <a:r>
              <a:rPr lang="en-US" sz="2200" kern="0" dirty="0"/>
              <a:t>Limited native API access • Slow performance  •  Poor user experience</a:t>
            </a:r>
          </a:p>
        </p:txBody>
      </p:sp>
    </p:spTree>
    <p:extLst>
      <p:ext uri="{BB962C8B-B14F-4D97-AF65-F5344CB8AC3E}">
        <p14:creationId xmlns:p14="http://schemas.microsoft.com/office/powerpoint/2010/main" val="13196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pPr algn="ctr"/>
            <a:r>
              <a:rPr lang="en-US" dirty="0" err="1"/>
              <a:t>Xamarin’s</a:t>
            </a:r>
            <a:r>
              <a:rPr lang="en-US" dirty="0"/>
              <a:t> Unique Approach</a:t>
            </a: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873199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APIs</a:t>
            </a: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13975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iOS – 100% API Coverage</a:t>
            </a: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1139901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 100</a:t>
            </a:r>
            <a:r>
              <a:rPr lang="en-US"/>
              <a:t>% API </a:t>
            </a:r>
            <a:r>
              <a:rPr lang="en-US" dirty="0"/>
              <a:t>Coverage</a:t>
            </a: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65346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Native Performance</a:t>
            </a:r>
          </a:p>
        </p:txBody>
      </p:sp>
      <p:sp>
        <p:nvSpPr>
          <p:cNvPr id="3" name="Text Placeholder 2"/>
          <p:cNvSpPr>
            <a:spLocks noGrp="1"/>
          </p:cNvSpPr>
          <p:nvPr>
            <p:ph type="body" sz="quarter" idx="10"/>
          </p:nvPr>
        </p:nvSpPr>
        <p:spPr>
          <a:xfrm>
            <a:off x="642750" y="4577480"/>
            <a:ext cx="5378548" cy="1369838"/>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does full Ahead Of Time (AOT) compilation to produce an ARM binary for Apple’s App Store.</a:t>
            </a:r>
          </a:p>
        </p:txBody>
      </p:sp>
      <p:sp>
        <p:nvSpPr>
          <p:cNvPr id="4" name="Text Placeholder 3"/>
          <p:cNvSpPr>
            <a:spLocks noGrp="1"/>
          </p:cNvSpPr>
          <p:nvPr>
            <p:ph type="body" sz="quarter" idx="11"/>
          </p:nvPr>
        </p:nvSpPr>
        <p:spPr>
          <a:xfrm>
            <a:off x="6245405" y="4577480"/>
            <a:ext cx="5378548" cy="1369838"/>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takes advantage of Just In Time (JIT) compilation on the Android device.</a:t>
            </a: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76593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19660" y="1572993"/>
            <a:ext cx="12943442" cy="4519081"/>
          </a:xfrm>
        </p:spPr>
        <p:txBody>
          <a:bodyPr/>
          <a:lstStyle/>
          <a:p>
            <a:pPr marL="560241" indent="-560241">
              <a:lnSpc>
                <a:spcPct val="100000"/>
              </a:lnSpc>
              <a:buFont typeface="Arial" charset="0"/>
              <a:buChar char="•"/>
            </a:pPr>
            <a:r>
              <a:rPr lang="en-US" sz="3200" dirty="0"/>
              <a:t>Introduction </a:t>
            </a:r>
            <a:r>
              <a:rPr lang="en-US" sz="3200" dirty="0"/>
              <a:t>to </a:t>
            </a:r>
            <a:r>
              <a:rPr lang="en-US" sz="3200" dirty="0" err="1"/>
              <a:t>Xamarin</a:t>
            </a:r>
            <a:r>
              <a:rPr lang="en-US" sz="3200" dirty="0"/>
              <a:t> </a:t>
            </a:r>
            <a:br>
              <a:rPr lang="en-US" sz="3200" dirty="0"/>
            </a:br>
            <a:r>
              <a:rPr lang="en-US" sz="3200" dirty="0"/>
              <a:t>Miljenko Cvjetko </a:t>
            </a:r>
            <a:r>
              <a:rPr lang="en-US" sz="3200" dirty="0" err="1"/>
              <a:t>Xamarin</a:t>
            </a:r>
            <a:r>
              <a:rPr lang="en-US" sz="3200" dirty="0"/>
              <a:t>/Microsoft</a:t>
            </a:r>
            <a:endParaRPr lang="en-US" sz="3200" dirty="0"/>
          </a:p>
          <a:p>
            <a:pPr marL="560241" indent="-560241">
              <a:lnSpc>
                <a:spcPct val="100000"/>
              </a:lnSpc>
              <a:buFont typeface="Arial" charset="0"/>
              <a:buChar char="•"/>
            </a:pPr>
            <a:r>
              <a:rPr lang="en-US" sz="3200" dirty="0"/>
              <a:t>Cross </a:t>
            </a:r>
            <a:r>
              <a:rPr lang="en-US" sz="3200" dirty="0"/>
              <a:t>Platform UI with </a:t>
            </a:r>
            <a:r>
              <a:rPr lang="en-US" sz="3200" dirty="0" err="1"/>
              <a:t>Xamarin.Forms</a:t>
            </a:r>
            <a:r>
              <a:rPr lang="en-US" sz="3200" dirty="0"/>
              <a:t/>
            </a:r>
            <a:br>
              <a:rPr lang="en-US" sz="3200" dirty="0"/>
            </a:br>
            <a:r>
              <a:rPr lang="en-US" sz="3200" dirty="0" err="1"/>
              <a:t>Tino</a:t>
            </a:r>
            <a:r>
              <a:rPr lang="en-US" sz="3200" dirty="0"/>
              <a:t> </a:t>
            </a:r>
            <a:r>
              <a:rPr lang="en-US" sz="3200" dirty="0" err="1"/>
              <a:t>Petrina</a:t>
            </a:r>
            <a:r>
              <a:rPr lang="en-US" sz="3200" dirty="0"/>
              <a:t> </a:t>
            </a:r>
            <a:r>
              <a:rPr lang="mr-IN" sz="3200" dirty="0"/>
              <a:t>–</a:t>
            </a:r>
            <a:r>
              <a:rPr lang="en-US" sz="3200" dirty="0"/>
              <a:t> </a:t>
            </a:r>
            <a:r>
              <a:rPr lang="en-US" sz="3200" dirty="0" err="1"/>
              <a:t>Xamarin</a:t>
            </a:r>
            <a:r>
              <a:rPr lang="en-US" sz="3200" dirty="0"/>
              <a:t> Certified Developer</a:t>
            </a:r>
            <a:endParaRPr lang="en-US" sz="3200" dirty="0"/>
          </a:p>
          <a:p>
            <a:pPr marL="560241" indent="-560241">
              <a:lnSpc>
                <a:spcPct val="100000"/>
              </a:lnSpc>
              <a:buFont typeface="Arial" charset="0"/>
              <a:buChar char="•"/>
            </a:pPr>
            <a:r>
              <a:rPr lang="en-US" sz="3200" dirty="0"/>
              <a:t>Connected </a:t>
            </a:r>
            <a:r>
              <a:rPr lang="en-US" sz="3200" dirty="0"/>
              <a:t>Apps with </a:t>
            </a:r>
            <a:r>
              <a:rPr lang="en-US" sz="3200" dirty="0"/>
              <a:t>Azure</a:t>
            </a:r>
            <a:br>
              <a:rPr lang="en-US" sz="3200" dirty="0"/>
            </a:br>
            <a:r>
              <a:rPr lang="en-US" sz="3200" dirty="0"/>
              <a:t>Ivan </a:t>
            </a:r>
            <a:r>
              <a:rPr lang="en-US" sz="3200" dirty="0" err="1"/>
              <a:t>Čuljak</a:t>
            </a:r>
            <a:r>
              <a:rPr lang="en-US" sz="3200" dirty="0"/>
              <a:t> C*O </a:t>
            </a:r>
            <a:r>
              <a:rPr lang="en-US" sz="3200" dirty="0" err="1"/>
              <a:t>transpose.xyz</a:t>
            </a:r>
            <a:endParaRPr lang="en-US" sz="3200" dirty="0"/>
          </a:p>
          <a:p>
            <a:pPr marL="560241" indent="-560241">
              <a:lnSpc>
                <a:spcPct val="100000"/>
              </a:lnSpc>
              <a:buFont typeface="Arial" charset="0"/>
              <a:buChar char="•"/>
            </a:pPr>
            <a:r>
              <a:rPr lang="en-US" sz="3200" dirty="0"/>
              <a:t>Lunch – Courtesy of </a:t>
            </a:r>
            <a:r>
              <a:rPr lang="en-US" sz="3200" dirty="0" err="1" smtClean="0"/>
              <a:t>HolisticWare</a:t>
            </a:r>
            <a:r>
              <a:rPr lang="en-US" sz="3200" dirty="0" smtClean="0"/>
              <a:t>/</a:t>
            </a:r>
            <a:r>
              <a:rPr lang="en-US" sz="3200" dirty="0" err="1" smtClean="0"/>
              <a:t>Xamarin</a:t>
            </a:r>
            <a:r>
              <a:rPr lang="en-US" sz="3200" dirty="0" smtClean="0"/>
              <a:t>/Microsoft</a:t>
            </a:r>
            <a:endParaRPr lang="en-US" sz="3200" dirty="0"/>
          </a:p>
          <a:p>
            <a:pPr marL="560241" indent="-560241">
              <a:lnSpc>
                <a:spcPct val="100000"/>
              </a:lnSpc>
              <a:buFont typeface="Arial" charset="0"/>
              <a:buChar char="•"/>
            </a:pPr>
            <a:r>
              <a:rPr lang="en-US" sz="3200" dirty="0" smtClean="0"/>
              <a:t>Workshop:   File </a:t>
            </a:r>
            <a:r>
              <a:rPr lang="en-US" sz="3200" dirty="0"/>
              <a:t>-&gt; New </a:t>
            </a:r>
            <a:r>
              <a:rPr lang="en-US" sz="3200" dirty="0" smtClean="0"/>
              <a:t>App</a:t>
            </a:r>
            <a:endParaRPr lang="en-US" sz="3200" dirty="0"/>
          </a:p>
        </p:txBody>
      </p:sp>
      <p:sp>
        <p:nvSpPr>
          <p:cNvPr id="2" name="Title 1"/>
          <p:cNvSpPr>
            <a:spLocks noGrp="1"/>
          </p:cNvSpPr>
          <p:nvPr>
            <p:ph type="title"/>
          </p:nvPr>
        </p:nvSpPr>
        <p:spPr>
          <a:xfrm>
            <a:off x="4341492" y="289511"/>
            <a:ext cx="7642652" cy="899665"/>
          </a:xfrm>
        </p:spPr>
        <p:txBody>
          <a:bodyPr/>
          <a:lstStyle/>
          <a:p>
            <a:r>
              <a:rPr lang="en-US" dirty="0"/>
              <a:t>Agenda</a:t>
            </a:r>
          </a:p>
        </p:txBody>
      </p:sp>
      <p:pic>
        <p:nvPicPr>
          <p:cNvPr id="7" name="Picture 6" descr="DevDays.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19660" y="339102"/>
            <a:ext cx="3796313" cy="761132"/>
          </a:xfrm>
          <a:prstGeom prst="rect">
            <a:avLst/>
          </a:prstGeom>
        </p:spPr>
      </p:pic>
    </p:spTree>
    <p:extLst>
      <p:ext uri="{BB962C8B-B14F-4D97-AF65-F5344CB8AC3E}">
        <p14:creationId xmlns:p14="http://schemas.microsoft.com/office/powerpoint/2010/main" val="1990516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529" dirty="0"/>
              <a:t>Anything you can do in Objective-C, Swift, or Java</a:t>
            </a:r>
            <a:br>
              <a:rPr lang="en-US" sz="3529" dirty="0"/>
            </a:br>
            <a:r>
              <a:rPr lang="en-US" sz="3529" dirty="0"/>
              <a:t>can be done </a:t>
            </a:r>
            <a:r>
              <a:rPr lang="en-US" sz="3529" dirty="0">
                <a:latin typeface="+mn-lt"/>
              </a:rPr>
              <a:t>in C# and Visual Studio with Xamarin</a:t>
            </a:r>
            <a:r>
              <a:rPr lang="en-US" sz="3529" dirty="0"/>
              <a:t>.</a:t>
            </a:r>
          </a:p>
        </p:txBody>
      </p:sp>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1239036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a:solidFill>
                  <a:srgbClr val="6FBD23"/>
                </a:solidFill>
              </a:rPr>
              <a:t>✓</a:t>
            </a:r>
            <a:r>
              <a:rPr lang="en-US" sz="5882" dirty="0">
                <a:solidFill>
                  <a:srgbClr val="2DB1DD"/>
                </a:solidFill>
              </a:rPr>
              <a:t>Always Up-to-Date</a:t>
            </a:r>
            <a:endParaRPr lang="en-US" sz="5882" dirty="0"/>
          </a:p>
        </p:txBody>
      </p:sp>
      <p:sp>
        <p:nvSpPr>
          <p:cNvPr id="14" name="Text Placeholder 7"/>
          <p:cNvSpPr>
            <a:spLocks noGrp="1"/>
          </p:cNvSpPr>
          <p:nvPr>
            <p:ph type="body" sz="quarter" idx="10"/>
          </p:nvPr>
        </p:nvSpPr>
        <p:spPr>
          <a:xfrm>
            <a:off x="7814148" y="3990044"/>
            <a:ext cx="2768646" cy="2305888"/>
          </a:xfrm>
        </p:spPr>
        <p:txBody>
          <a:bodyPr/>
          <a:lstStyle/>
          <a:p>
            <a:pPr marL="0" indent="0">
              <a:lnSpc>
                <a:spcPct val="70000"/>
              </a:lnSpc>
              <a:buNone/>
            </a:pPr>
            <a:r>
              <a:rPr lang="en-US" sz="2745" dirty="0">
                <a:latin typeface="+mn-lt"/>
              </a:rPr>
              <a:t>Full support for:</a:t>
            </a:r>
          </a:p>
          <a:p>
            <a:pPr>
              <a:lnSpc>
                <a:spcPct val="70000"/>
              </a:lnSpc>
              <a:buFont typeface="Arial"/>
              <a:buChar char="•"/>
            </a:pPr>
            <a:r>
              <a:rPr lang="en-US" sz="1961" dirty="0">
                <a:latin typeface="+mn-lt"/>
              </a:rPr>
              <a:t>Apple Watch</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a:latin typeface="+mn-lt"/>
              </a:rPr>
              <a:t>Google Glass</a:t>
            </a:r>
          </a:p>
          <a:p>
            <a:pPr>
              <a:lnSpc>
                <a:spcPct val="70000"/>
              </a:lnSpc>
              <a:buFont typeface="Arial"/>
              <a:buChar char="•"/>
            </a:pPr>
            <a:r>
              <a:rPr lang="en-US" sz="1961" dirty="0">
                <a:latin typeface="+mn-lt"/>
              </a:rPr>
              <a:t>and much more</a:t>
            </a:r>
          </a:p>
        </p:txBody>
      </p:sp>
      <p:sp>
        <p:nvSpPr>
          <p:cNvPr id="7" name="Text Placeholder 7"/>
          <p:cNvSpPr>
            <a:spLocks noGrp="1"/>
          </p:cNvSpPr>
          <p:nvPr>
            <p:ph type="body" sz="quarter" idx="11"/>
          </p:nvPr>
        </p:nvSpPr>
        <p:spPr>
          <a:xfrm>
            <a:off x="7814148" y="1080844"/>
            <a:ext cx="3216858" cy="2670988"/>
          </a:xfrm>
        </p:spPr>
        <p:txBody>
          <a:bodyPr/>
          <a:lstStyle/>
          <a:p>
            <a:pPr marL="0" indent="0">
              <a:lnSpc>
                <a:spcPct val="70000"/>
              </a:lnSpc>
              <a:buNone/>
            </a:pPr>
            <a:r>
              <a:rPr lang="en-US" sz="2745" dirty="0">
                <a:latin typeface="+mn-lt"/>
              </a:rPr>
              <a:t>Same-day support:</a:t>
            </a: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8</a:t>
            </a:r>
          </a:p>
          <a:p>
            <a:pPr>
              <a:lnSpc>
                <a:spcPct val="70000"/>
              </a:lnSpc>
              <a:buFont typeface="Arial"/>
              <a:buChar char="•"/>
            </a:pPr>
            <a:r>
              <a:rPr lang="en-US" sz="1961" dirty="0">
                <a:latin typeface="+mn-lt"/>
              </a:rPr>
              <a:t>iOS 9</a:t>
            </a:r>
          </a:p>
          <a:p>
            <a:pPr>
              <a:lnSpc>
                <a:spcPct val="70000"/>
              </a:lnSpc>
              <a:buFont typeface="Arial"/>
              <a:buChar char="•"/>
            </a:pPr>
            <a:r>
              <a:rPr lang="en-US" sz="1961" dirty="0">
                <a:latin typeface="+mn-lt"/>
              </a:rPr>
              <a:t>iOS 10</a:t>
            </a:r>
          </a:p>
        </p:txBody>
      </p:sp>
    </p:spTree>
    <p:extLst>
      <p:ext uri="{BB962C8B-B14F-4D97-AF65-F5344CB8AC3E}">
        <p14:creationId xmlns:p14="http://schemas.microsoft.com/office/powerpoint/2010/main" val="1545032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966137"/>
            <a:ext cx="9860672" cy="925727"/>
          </a:xfrm>
        </p:spPr>
        <p:txBody>
          <a:bodyPr/>
          <a:lstStyle/>
          <a:p>
            <a:r>
              <a:rPr lang="en-US" dirty="0"/>
              <a:t>Development Experience</a:t>
            </a:r>
          </a:p>
        </p:txBody>
      </p:sp>
    </p:spTree>
    <p:extLst>
      <p:ext uri="{BB962C8B-B14F-4D97-AF65-F5344CB8AC3E}">
        <p14:creationId xmlns:p14="http://schemas.microsoft.com/office/powerpoint/2010/main" val="6710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962152"/>
            <a:ext cx="12192000" cy="2400657"/>
          </a:xfrm>
          <a:prstGeom prst="rect">
            <a:avLst/>
          </a:prstGeom>
          <a:noFill/>
        </p:spPr>
        <p:txBody>
          <a:bodyPr wrap="square" rtlCol="0">
            <a:spAutoFit/>
          </a:bodyPr>
          <a:lstStyle/>
          <a:p>
            <a:pPr algn="ctr"/>
            <a:r>
              <a:rPr lang="en-US" sz="7500" dirty="0">
                <a:solidFill>
                  <a:schemeClr val="bg1"/>
                </a:solidFill>
                <a:latin typeface="Segoe UI" charset="0"/>
                <a:ea typeface="Segoe UI" charset="0"/>
                <a:cs typeface="Segoe UI" charset="0"/>
              </a:rPr>
              <a:t>Xamarin is included</a:t>
            </a:r>
          </a:p>
          <a:p>
            <a:pPr algn="ctr"/>
            <a:r>
              <a:rPr lang="en-US" sz="7500" dirty="0">
                <a:solidFill>
                  <a:schemeClr val="bg1"/>
                </a:solidFill>
                <a:latin typeface="Segoe UI" charset="0"/>
                <a:ea typeface="Segoe UI" charset="0"/>
                <a:cs typeface="Segoe UI" charset="0"/>
              </a:rPr>
              <a:t>in Visual Studio</a:t>
            </a:r>
          </a:p>
        </p:txBody>
      </p:sp>
      <p:sp>
        <p:nvSpPr>
          <p:cNvPr id="3" name="Title 2"/>
          <p:cNvSpPr>
            <a:spLocks noGrp="1"/>
          </p:cNvSpPr>
          <p:nvPr>
            <p:ph type="title"/>
          </p:nvPr>
        </p:nvSpPr>
        <p:spPr>
          <a:xfrm>
            <a:off x="269239" y="2084172"/>
            <a:ext cx="11653523" cy="2139688"/>
          </a:xfrm>
        </p:spPr>
        <p:txBody>
          <a:bodyPr/>
          <a:lstStyle/>
          <a:p>
            <a:pPr algn="ctr"/>
            <a:r>
              <a:rPr lang="en-US" dirty="0"/>
              <a:t>Xamarin is included in </a:t>
            </a:r>
            <a:br>
              <a:rPr lang="en-US" dirty="0"/>
            </a:br>
            <a:r>
              <a:rPr lang="en-US" dirty="0"/>
              <a:t>Visual Studio</a:t>
            </a:r>
          </a:p>
        </p:txBody>
      </p:sp>
      <p:sp>
        <p:nvSpPr>
          <p:cNvPr id="4" name="TextBox 3"/>
          <p:cNvSpPr txBox="1"/>
          <p:nvPr/>
        </p:nvSpPr>
        <p:spPr>
          <a:xfrm>
            <a:off x="0" y="5850082"/>
            <a:ext cx="11922762" cy="646331"/>
          </a:xfrm>
          <a:prstGeom prst="rect">
            <a:avLst/>
          </a:prstGeom>
          <a:noFill/>
        </p:spPr>
        <p:txBody>
          <a:bodyPr wrap="square" lIns="91440" tIns="73152" rIns="91440" bIns="73152" rtlCol="0">
            <a:spAutoFit/>
          </a:bodyPr>
          <a:lstStyle/>
          <a:p>
            <a:pPr algn="ctr">
              <a:lnSpc>
                <a:spcPct val="90000"/>
              </a:lnSpc>
              <a:spcAft>
                <a:spcPts val="300"/>
              </a:spcAft>
            </a:pPr>
            <a:r>
              <a:rPr lang="en-US" sz="3600" dirty="0">
                <a:gradFill>
                  <a:gsLst>
                    <a:gs pos="2917">
                      <a:schemeClr val="tx1"/>
                    </a:gs>
                    <a:gs pos="30000">
                      <a:schemeClr val="tx1"/>
                    </a:gs>
                  </a:gsLst>
                  <a:lin ang="5400000" scaled="0"/>
                </a:gradFill>
                <a:latin typeface="+mj-lt"/>
              </a:rPr>
              <a:t>Including Community Edition!</a:t>
            </a:r>
          </a:p>
        </p:txBody>
      </p:sp>
    </p:spTree>
    <p:extLst>
      <p:ext uri="{BB962C8B-B14F-4D97-AF65-F5344CB8AC3E}">
        <p14:creationId xmlns:p14="http://schemas.microsoft.com/office/powerpoint/2010/main" val="67006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365966" y="1118730"/>
            <a:ext cx="3546578" cy="4959068"/>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3709" y="1087813"/>
            <a:ext cx="3575259" cy="4989984"/>
          </a:xfrm>
          <a:prstGeom prst="rect">
            <a:avLst/>
          </a:prstGeom>
        </p:spPr>
      </p:pic>
      <p:sp>
        <p:nvSpPr>
          <p:cNvPr id="5" name="Text Placeholder 4"/>
          <p:cNvSpPr>
            <a:spLocks noGrp="1"/>
          </p:cNvSpPr>
          <p:nvPr>
            <p:ph type="body" sz="quarter" idx="10"/>
          </p:nvPr>
        </p:nvSpPr>
        <p:spPr>
          <a:xfrm>
            <a:off x="0" y="6222538"/>
            <a:ext cx="12192000" cy="727700"/>
          </a:xfrm>
        </p:spPr>
        <p:txBody>
          <a:bodyPr/>
          <a:lstStyle/>
          <a:p>
            <a:pPr algn="ctr"/>
            <a:r>
              <a:rPr lang="en-US" dirty="0"/>
              <a:t>Xamarin.com/Download</a:t>
            </a:r>
          </a:p>
        </p:txBody>
      </p:sp>
      <p:sp>
        <p:nvSpPr>
          <p:cNvPr id="2" name="Title 1"/>
          <p:cNvSpPr>
            <a:spLocks noGrp="1"/>
          </p:cNvSpPr>
          <p:nvPr>
            <p:ph type="title"/>
          </p:nvPr>
        </p:nvSpPr>
        <p:spPr/>
        <p:txBody>
          <a:bodyPr/>
          <a:lstStyle/>
          <a:p>
            <a:r>
              <a:rPr lang="en-US" dirty="0"/>
              <a:t>Visual Studio Integration</a:t>
            </a:r>
          </a:p>
        </p:txBody>
      </p:sp>
      <p:sp>
        <p:nvSpPr>
          <p:cNvPr id="6" name="Frame 5"/>
          <p:cNvSpPr/>
          <p:nvPr/>
        </p:nvSpPr>
        <p:spPr>
          <a:xfrm>
            <a:off x="2487886" y="3673454"/>
            <a:ext cx="2959144" cy="435567"/>
          </a:xfrm>
          <a:prstGeom prst="fram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6000">
              <a:solidFill>
                <a:schemeClr val="tx1"/>
              </a:solidFill>
            </a:endParaRPr>
          </a:p>
        </p:txBody>
      </p:sp>
      <p:sp>
        <p:nvSpPr>
          <p:cNvPr id="8" name="Frame 7"/>
          <p:cNvSpPr/>
          <p:nvPr/>
        </p:nvSpPr>
        <p:spPr>
          <a:xfrm>
            <a:off x="6410583" y="2671813"/>
            <a:ext cx="2881511" cy="472931"/>
          </a:xfrm>
          <a:prstGeom prst="fram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6000">
              <a:solidFill>
                <a:schemeClr val="tx1"/>
              </a:solidFill>
            </a:endParaRPr>
          </a:p>
        </p:txBody>
      </p:sp>
    </p:spTree>
    <p:extLst>
      <p:ext uri="{BB962C8B-B14F-4D97-AF65-F5344CB8AC3E}">
        <p14:creationId xmlns:p14="http://schemas.microsoft.com/office/powerpoint/2010/main" val="409254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Designer</a:t>
            </a:r>
          </a:p>
        </p:txBody>
      </p:sp>
      <p:sp>
        <p:nvSpPr>
          <p:cNvPr id="3" name="TextBox 2"/>
          <p:cNvSpPr txBox="1"/>
          <p:nvPr/>
        </p:nvSpPr>
        <p:spPr>
          <a:xfrm>
            <a:off x="350758" y="1358891"/>
            <a:ext cx="4143749" cy="4154984"/>
          </a:xfrm>
          <a:prstGeom prst="rect">
            <a:avLst/>
          </a:prstGeom>
          <a:noFill/>
        </p:spPr>
        <p:txBody>
          <a:bodyPr wrap="square" rtlCol="0">
            <a:spAutoFit/>
          </a:bodyPr>
          <a:lstStyle/>
          <a:p>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Create UI with drag &amp; drop simplicity</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Target multiple screen sizes, resolutions and  Android versions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Layouts saved in standard Android XML files</a:t>
            </a:r>
          </a:p>
          <a:p>
            <a:pPr marL="285750" indent="-285750">
              <a:buFont typeface="Arial" panose="020B0604020202020204" pitchFamily="34" charset="0"/>
              <a:buChar char="•"/>
            </a:pPr>
            <a:endParaRPr lang="en-US" sz="2400" dirty="0">
              <a:cs typeface="Helvetica" panose="020B0604020202020204" pitchFamily="34" charset="0"/>
            </a:endParaRP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48693" y="1496121"/>
            <a:ext cx="6976387" cy="412674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5461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Hyper-V Emulators for PC</a:t>
            </a:r>
          </a:p>
        </p:txBody>
      </p:sp>
      <p:sp>
        <p:nvSpPr>
          <p:cNvPr id="3" name="TextBox 2"/>
          <p:cNvSpPr txBox="1"/>
          <p:nvPr/>
        </p:nvSpPr>
        <p:spPr>
          <a:xfrm>
            <a:off x="609602" y="1635896"/>
            <a:ext cx="5486400" cy="3170099"/>
          </a:xfrm>
          <a:prstGeom prst="rect">
            <a:avLst/>
          </a:prstGeom>
          <a:noFill/>
        </p:spPr>
        <p:txBody>
          <a:bodyPr wrap="square" rtlCol="0">
            <a:spAutoFit/>
          </a:bodyPr>
          <a:lstStyle/>
          <a:p>
            <a:pPr marL="342900" indent="-342900">
              <a:buFont typeface="Arial" charset="0"/>
              <a:buChar char="•"/>
            </a:pPr>
            <a:r>
              <a:rPr lang="en-US" sz="4000" dirty="0">
                <a:solidFill>
                  <a:srgbClr val="404040"/>
                </a:solidFill>
                <a:latin typeface="+mj-lt"/>
                <a:ea typeface="Segoe UI" charset="0"/>
                <a:cs typeface="Segoe UI" charset="0"/>
              </a:rPr>
              <a:t>Multi-Touch Enabled</a:t>
            </a:r>
          </a:p>
          <a:p>
            <a:pPr marL="342900" indent="-342900">
              <a:buFont typeface="Arial" charset="0"/>
              <a:buChar char="•"/>
            </a:pPr>
            <a:r>
              <a:rPr lang="en-US" sz="4000" dirty="0">
                <a:solidFill>
                  <a:srgbClr val="404040"/>
                </a:solidFill>
                <a:latin typeface="+mj-lt"/>
                <a:ea typeface="Segoe UI" charset="0"/>
                <a:cs typeface="Segoe UI" charset="0"/>
              </a:rPr>
              <a:t>Super Fast</a:t>
            </a:r>
          </a:p>
          <a:p>
            <a:pPr marL="342900" indent="-342900">
              <a:buFont typeface="Arial" charset="0"/>
              <a:buChar char="•"/>
            </a:pPr>
            <a:r>
              <a:rPr lang="en-US" sz="4000" dirty="0">
                <a:solidFill>
                  <a:srgbClr val="404040"/>
                </a:solidFill>
                <a:latin typeface="+mj-lt"/>
                <a:ea typeface="Segoe UI" charset="0"/>
                <a:cs typeface="Segoe UI" charset="0"/>
              </a:rPr>
              <a:t>Rotate, screenshots, location changes, and more!</a:t>
            </a:r>
          </a:p>
        </p:txBody>
      </p:sp>
      <p:sp>
        <p:nvSpPr>
          <p:cNvPr id="7" name="Rectangle 6"/>
          <p:cNvSpPr/>
          <p:nvPr/>
        </p:nvSpPr>
        <p:spPr>
          <a:xfrm>
            <a:off x="609602" y="6340825"/>
            <a:ext cx="2994538" cy="369332"/>
          </a:xfrm>
          <a:prstGeom prst="rect">
            <a:avLst/>
          </a:prstGeom>
        </p:spPr>
        <p:txBody>
          <a:bodyPr wrap="none">
            <a:spAutoFit/>
          </a:bodyPr>
          <a:lstStyle/>
          <a:p>
            <a:r>
              <a:rPr lang="en-US" dirty="0"/>
              <a:t>http://bit.ly/hyperv-android</a:t>
            </a:r>
          </a:p>
        </p:txBody>
      </p:sp>
      <p:pic>
        <p:nvPicPr>
          <p:cNvPr id="1026" name="Picture 2" descr="https://msdnshared.blob.core.windows.net/media/MSDNBlogsFS/prod.evol.blogs.msdn.com/CommunityServer.Blogs.Components.WeblogFiles/00/00/00/45/92/4572.multitouch.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905039" y="1281658"/>
            <a:ext cx="3134995" cy="53817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sdnshared.blob.core.windows.net/media/MSDNBlogsFS/prod.evol.blogs.msdn.com/CommunityServer.Blogs.Components.WeblogFiles/00/00/00/45/92/2728.configmgr.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998529" y="1189176"/>
            <a:ext cx="5686078" cy="5686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547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Designer for iOS</a:t>
            </a:r>
          </a:p>
        </p:txBody>
      </p:sp>
      <p:sp>
        <p:nvSpPr>
          <p:cNvPr id="3" name="TextBox 2"/>
          <p:cNvSpPr txBox="1"/>
          <p:nvPr/>
        </p:nvSpPr>
        <p:spPr>
          <a:xfrm>
            <a:off x="7352510" y="1189176"/>
            <a:ext cx="4572569" cy="4524315"/>
          </a:xfrm>
          <a:prstGeom prst="rect">
            <a:avLst/>
          </a:prstGeom>
          <a:noFill/>
        </p:spPr>
        <p:txBody>
          <a:bodyPr wrap="square" rtlCol="0">
            <a:spAutoFit/>
          </a:bodyPr>
          <a:lstStyle/>
          <a:p>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Follows familiar Visual Studio designer idioms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Supports all </a:t>
            </a:r>
            <a:r>
              <a:rPr lang="en-US" sz="2400" dirty="0" err="1">
                <a:cs typeface="Helvetica" panose="020B0604020202020204" pitchFamily="34" charset="0"/>
              </a:rPr>
              <a:t>UIKit</a:t>
            </a:r>
            <a:r>
              <a:rPr lang="en-US" sz="2400" dirty="0">
                <a:cs typeface="Helvetica" panose="020B0604020202020204" pitchFamily="34" charset="0"/>
              </a:rPr>
              <a:t> elements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Edit custom and 3</a:t>
            </a:r>
            <a:r>
              <a:rPr lang="en-US" sz="2400" baseline="30000" dirty="0">
                <a:cs typeface="Helvetica" panose="020B0604020202020204" pitchFamily="34" charset="0"/>
              </a:rPr>
              <a:t>rd</a:t>
            </a:r>
            <a:r>
              <a:rPr lang="en-US" sz="2400" dirty="0">
                <a:cs typeface="Helvetica" panose="020B0604020202020204" pitchFamily="34" charset="0"/>
              </a:rPr>
              <a:t> party components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Live preview of changes to properties</a:t>
            </a:r>
          </a:p>
          <a:p>
            <a:pPr marL="285750" indent="-285750">
              <a:buFont typeface="Arial" panose="020B0604020202020204" pitchFamily="34" charset="0"/>
              <a:buChar char="•"/>
            </a:pPr>
            <a:endParaRPr lang="en-US" sz="2400" dirty="0">
              <a:cs typeface="Helvetica" panose="020B0604020202020204" pitchFamily="34" charset="0"/>
            </a:endParaRPr>
          </a:p>
        </p:txBody>
      </p:sp>
      <p:pic>
        <p:nvPicPr>
          <p:cNvPr id="4" name="Picture 3" descr="xamarin designer for ios visual studio.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603101" y="1393879"/>
            <a:ext cx="10505048" cy="5427608"/>
          </a:xfrm>
          <a:prstGeom prst="rect">
            <a:avLst/>
          </a:prstGeom>
        </p:spPr>
      </p:pic>
      <p:pic>
        <p:nvPicPr>
          <p:cNvPr id="5" name="Xamarin Designer for iOS Visual Studi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6548" y="2002470"/>
            <a:ext cx="6367799" cy="3979875"/>
          </a:xfrm>
          <a:prstGeom prst="rect">
            <a:avLst/>
          </a:prstGeom>
        </p:spPr>
      </p:pic>
    </p:spTree>
    <p:extLst>
      <p:ext uri="{BB962C8B-B14F-4D97-AF65-F5344CB8AC3E}">
        <p14:creationId xmlns:p14="http://schemas.microsoft.com/office/powerpoint/2010/main" val="2062799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5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0">
                <p:cTn id="12" fill="remove" display="0">
                  <p:stCondLst>
                    <p:cond delay="indefinite"/>
                  </p:stCondLst>
                </p:cTn>
                <p:tgtEl>
                  <p:spTgt spid="5"/>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Studio iOS Simulator Remoting</a:t>
            </a:r>
          </a:p>
        </p:txBody>
      </p:sp>
      <p:sp>
        <p:nvSpPr>
          <p:cNvPr id="3" name="TextBox 2"/>
          <p:cNvSpPr txBox="1"/>
          <p:nvPr/>
        </p:nvSpPr>
        <p:spPr>
          <a:xfrm>
            <a:off x="609602" y="1635896"/>
            <a:ext cx="5486400" cy="3785652"/>
          </a:xfrm>
          <a:prstGeom prst="rect">
            <a:avLst/>
          </a:prstGeom>
          <a:noFill/>
        </p:spPr>
        <p:txBody>
          <a:bodyPr wrap="square" rtlCol="0">
            <a:spAutoFit/>
          </a:bodyPr>
          <a:lstStyle/>
          <a:p>
            <a:pPr marL="342900" indent="-342900">
              <a:buFont typeface="Arial" charset="0"/>
              <a:buChar char="•"/>
            </a:pPr>
            <a:r>
              <a:rPr lang="en-US" sz="4000" dirty="0">
                <a:solidFill>
                  <a:srgbClr val="404040"/>
                </a:solidFill>
                <a:latin typeface="+mj-lt"/>
                <a:ea typeface="Segoe UI" charset="0"/>
                <a:cs typeface="Segoe UI" charset="0"/>
              </a:rPr>
              <a:t>Multi-Touch Enabled</a:t>
            </a:r>
          </a:p>
          <a:p>
            <a:pPr marL="342900" indent="-342900">
              <a:buFont typeface="Arial" charset="0"/>
              <a:buChar char="•"/>
            </a:pPr>
            <a:r>
              <a:rPr lang="en-US" sz="4000" dirty="0">
                <a:solidFill>
                  <a:srgbClr val="404040"/>
                </a:solidFill>
                <a:latin typeface="+mj-lt"/>
                <a:ea typeface="Segoe UI" charset="0"/>
                <a:cs typeface="Segoe UI" charset="0"/>
              </a:rPr>
              <a:t>Pressure Sensitive</a:t>
            </a:r>
          </a:p>
          <a:p>
            <a:pPr marL="342900" indent="-342900">
              <a:buFont typeface="Arial" charset="0"/>
              <a:buChar char="•"/>
            </a:pPr>
            <a:r>
              <a:rPr lang="en-US" sz="4000" dirty="0">
                <a:solidFill>
                  <a:srgbClr val="404040"/>
                </a:solidFill>
                <a:latin typeface="+mj-lt"/>
                <a:ea typeface="Segoe UI" charset="0"/>
                <a:cs typeface="Segoe UI" charset="0"/>
              </a:rPr>
              <a:t>Super Fast</a:t>
            </a:r>
          </a:p>
          <a:p>
            <a:pPr marL="342900" indent="-342900">
              <a:buFont typeface="Arial" charset="0"/>
              <a:buChar char="•"/>
            </a:pPr>
            <a:r>
              <a:rPr lang="en-US" sz="4000" dirty="0">
                <a:solidFill>
                  <a:srgbClr val="404040"/>
                </a:solidFill>
                <a:latin typeface="+mj-lt"/>
                <a:ea typeface="Segoe UI" charset="0"/>
                <a:cs typeface="Segoe UI" charset="0"/>
              </a:rPr>
              <a:t>Rotate, screenshots, location changes</a:t>
            </a:r>
          </a:p>
          <a:p>
            <a:pPr marL="342900" indent="-342900">
              <a:buFont typeface="Arial" charset="0"/>
              <a:buChar char="•"/>
            </a:pPr>
            <a:r>
              <a:rPr lang="en-US" sz="4000" dirty="0">
                <a:solidFill>
                  <a:srgbClr val="404040"/>
                </a:solidFill>
                <a:latin typeface="+mj-lt"/>
                <a:ea typeface="Segoe UI" charset="0"/>
                <a:cs typeface="Segoe UI" charset="0"/>
              </a:rPr>
              <a:t>Never leave VS</a:t>
            </a:r>
          </a:p>
        </p:txBody>
      </p:sp>
      <p:pic>
        <p:nvPicPr>
          <p:cNvPr id="5" name="Picture 4"/>
          <p:cNvPicPr>
            <a:picLocks noChangeAspect="1"/>
          </p:cNvPicPr>
          <p:nvPr/>
        </p:nvPicPr>
        <p:blipFill>
          <a:blip r:embed="rId2"/>
          <a:stretch>
            <a:fillRect/>
          </a:stretch>
        </p:blipFill>
        <p:spPr>
          <a:xfrm>
            <a:off x="3074670" y="1079348"/>
            <a:ext cx="12192000" cy="6150864"/>
          </a:xfrm>
          <a:prstGeom prst="rect">
            <a:avLst/>
          </a:prstGeom>
        </p:spPr>
      </p:pic>
      <p:sp>
        <p:nvSpPr>
          <p:cNvPr id="6" name="Text Placeholder 3"/>
          <p:cNvSpPr txBox="1">
            <a:spLocks/>
          </p:cNvSpPr>
          <p:nvPr/>
        </p:nvSpPr>
        <p:spPr>
          <a:xfrm>
            <a:off x="269242" y="6259133"/>
            <a:ext cx="11653523" cy="307800"/>
          </a:xfrm>
          <a:prstGeom prst="rect">
            <a:avLst/>
          </a:prstGeom>
        </p:spPr>
        <p:txBody>
          <a:bodyPr/>
          <a:lstStyle>
            <a:lvl1pPr marL="672324" marR="0" indent="-672324" algn="l" defTabSz="1828827" rtl="0" eaLnBrk="1" fontAlgn="auto" latinLnBrk="0" hangingPunct="1">
              <a:lnSpc>
                <a:spcPct val="90000"/>
              </a:lnSpc>
              <a:spcBef>
                <a:spcPct val="20000"/>
              </a:spcBef>
              <a:spcAft>
                <a:spcPts val="0"/>
              </a:spcAft>
              <a:buClrTx/>
              <a:buSzPct val="90000"/>
              <a:buFont typeface="Arial" pitchFamily="34" charset="0"/>
              <a:buChar char="•"/>
              <a:tabLst/>
              <a:defRPr sz="7843" kern="1200" spc="0" baseline="0">
                <a:gradFill>
                  <a:gsLst>
                    <a:gs pos="1250">
                      <a:schemeClr val="tx1"/>
                    </a:gs>
                    <a:gs pos="100000">
                      <a:schemeClr val="tx1"/>
                    </a:gs>
                  </a:gsLst>
                  <a:lin ang="5400000" scaled="0"/>
                </a:gradFill>
                <a:latin typeface="+mj-lt"/>
                <a:ea typeface="+mn-ea"/>
                <a:cs typeface="+mn-cs"/>
              </a:defRPr>
            </a:lvl1pPr>
            <a:lvl2pPr marL="1145441" marR="0" indent="-473117" algn="l" defTabSz="1828827" rtl="0" eaLnBrk="1" fontAlgn="auto" latinLnBrk="0" hangingPunct="1">
              <a:lnSpc>
                <a:spcPct val="90000"/>
              </a:lnSpc>
              <a:spcBef>
                <a:spcPct val="20000"/>
              </a:spcBef>
              <a:spcAft>
                <a:spcPts val="0"/>
              </a:spcAft>
              <a:buClrTx/>
              <a:buSzPct val="90000"/>
              <a:buFont typeface="Arial" pitchFamily="34" charset="0"/>
              <a:buChar char="•"/>
              <a:tabLst/>
              <a:defRPr sz="4706" kern="1200" spc="0" baseline="0">
                <a:gradFill>
                  <a:gsLst>
                    <a:gs pos="1250">
                      <a:schemeClr val="tx1"/>
                    </a:gs>
                    <a:gs pos="100000">
                      <a:schemeClr val="tx1"/>
                    </a:gs>
                  </a:gsLst>
                  <a:lin ang="5400000" scaled="0"/>
                </a:gradFill>
                <a:latin typeface="+mn-lt"/>
                <a:ea typeface="+mn-ea"/>
                <a:cs typeface="+mn-cs"/>
              </a:defRPr>
            </a:lvl2pPr>
            <a:lvl3pPr marL="1568756"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n-lt"/>
                <a:ea typeface="+mn-ea"/>
                <a:cs typeface="+mn-cs"/>
              </a:defRPr>
            </a:lvl3pPr>
            <a:lvl4pPr marL="2016972"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n-lt"/>
                <a:ea typeface="+mn-ea"/>
                <a:cs typeface="+mn-cs"/>
              </a:defRPr>
            </a:lvl4pPr>
            <a:lvl5pPr marL="2465188"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n-lt"/>
                <a:ea typeface="+mn-ea"/>
                <a:cs typeface="+mn-cs"/>
              </a:defRPr>
            </a:lvl5pPr>
            <a:lvl6pPr marL="5029274"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6pPr>
            <a:lvl7pPr marL="5943690"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7pPr>
            <a:lvl8pPr marL="6858103"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8pPr>
            <a:lvl9pPr marL="7772519"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9pPr>
          </a:lstStyle>
          <a:p>
            <a:pPr marL="0" indent="0">
              <a:buNone/>
            </a:pPr>
            <a:r>
              <a:rPr lang="en-US" sz="1600" dirty="0"/>
              <a:t>*available as a preview</a:t>
            </a:r>
          </a:p>
        </p:txBody>
      </p:sp>
    </p:spTree>
    <p:extLst>
      <p:ext uri="{BB962C8B-B14F-4D97-AF65-F5344CB8AC3E}">
        <p14:creationId xmlns:p14="http://schemas.microsoft.com/office/powerpoint/2010/main" val="12529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Xamarin Studio – Mac</a:t>
            </a:r>
          </a:p>
        </p:txBody>
      </p:sp>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09649" y="1892651"/>
            <a:ext cx="3621841" cy="3621841"/>
          </a:xfrm>
          <a:prstGeom prst="rect">
            <a:avLst/>
          </a:prstGeom>
        </p:spPr>
      </p:pic>
      <p:pic>
        <p:nvPicPr>
          <p:cNvPr id="11" name="Picture 10"/>
          <p:cNvPicPr>
            <a:picLocks noChangeAspect="1"/>
          </p:cNvPicPr>
          <p:nvPr/>
        </p:nvPicPr>
        <p:blipFill>
          <a:blip r:embed="rId4"/>
          <a:stretch>
            <a:fillRect/>
          </a:stretch>
        </p:blipFill>
        <p:spPr>
          <a:xfrm>
            <a:off x="4631490" y="289511"/>
            <a:ext cx="11152122" cy="6747034"/>
          </a:xfrm>
          <a:prstGeom prst="rect">
            <a:avLst/>
          </a:prstGeom>
        </p:spPr>
      </p:pic>
    </p:spTree>
    <p:extLst>
      <p:ext uri="{BB962C8B-B14F-4D97-AF65-F5344CB8AC3E}">
        <p14:creationId xmlns:p14="http://schemas.microsoft.com/office/powerpoint/2010/main" val="1597992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5" name="TextBox 4"/>
          <p:cNvSpPr txBox="1"/>
          <p:nvPr/>
        </p:nvSpPr>
        <p:spPr>
          <a:xfrm>
            <a:off x="4968" y="4411988"/>
            <a:ext cx="12192000" cy="1591205"/>
          </a:xfrm>
          <a:prstGeom prst="rect">
            <a:avLst/>
          </a:prstGeom>
          <a:noFill/>
        </p:spPr>
        <p:txBody>
          <a:bodyPr wrap="square" lIns="182880" tIns="146304" rIns="182880" bIns="146304" rtlCol="0" anchor="ctr">
            <a:spAutoFit/>
          </a:bodyPr>
          <a:lstStyle/>
          <a:p>
            <a:pPr algn="ctr">
              <a:lnSpc>
                <a:spcPct val="90000"/>
              </a:lnSpc>
              <a:spcAft>
                <a:spcPts val="600"/>
              </a:spcAft>
            </a:pPr>
            <a:r>
              <a:rPr lang="en-US" sz="4400" dirty="0">
                <a:solidFill>
                  <a:srgbClr val="2B84D2"/>
                </a:solidFill>
                <a:latin typeface="Segoe UI" charset="0"/>
                <a:ea typeface="Segoe UI" charset="0"/>
                <a:cs typeface="Segoe UI" charset="0"/>
              </a:rPr>
              <a:t>Slides, Demos, </a:t>
            </a:r>
            <a:r>
              <a:rPr lang="en-US" sz="4400">
                <a:solidFill>
                  <a:srgbClr val="2B84D2"/>
                </a:solidFill>
                <a:latin typeface="Segoe UI" charset="0"/>
                <a:ea typeface="Segoe UI" charset="0"/>
                <a:cs typeface="Segoe UI" charset="0"/>
              </a:rPr>
              <a:t>&amp; Lab - Clone </a:t>
            </a:r>
            <a:r>
              <a:rPr lang="en-US" sz="4400" dirty="0">
                <a:solidFill>
                  <a:srgbClr val="2B84D2"/>
                </a:solidFill>
                <a:latin typeface="Segoe UI" charset="0"/>
                <a:ea typeface="Segoe UI" charset="0"/>
                <a:cs typeface="Segoe UI" charset="0"/>
              </a:rPr>
              <a:t>or Download:</a:t>
            </a:r>
          </a:p>
          <a:p>
            <a:pPr algn="ctr">
              <a:lnSpc>
                <a:spcPct val="90000"/>
              </a:lnSpc>
              <a:spcAft>
                <a:spcPts val="600"/>
              </a:spcAft>
            </a:pPr>
            <a:r>
              <a:rPr lang="en-US" sz="4400" dirty="0">
                <a:solidFill>
                  <a:srgbClr val="2B84D2"/>
                </a:solidFill>
                <a:latin typeface="Segoe UI" charset="0"/>
                <a:ea typeface="Segoe UI" charset="0"/>
                <a:cs typeface="Segoe UI" charset="0"/>
              </a:rPr>
              <a:t>http://github.com/xamarin/dev-days-labs</a:t>
            </a:r>
          </a:p>
        </p:txBody>
      </p:sp>
      <p:pic>
        <p:nvPicPr>
          <p:cNvPr id="9" name="Picture 8" descr="DevDays.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87287" y="1352226"/>
            <a:ext cx="10058400" cy="2016634"/>
          </a:xfrm>
          <a:prstGeom prst="rect">
            <a:avLst/>
          </a:prstGeom>
        </p:spPr>
      </p:pic>
    </p:spTree>
    <p:extLst>
      <p:ext uri="{BB962C8B-B14F-4D97-AF65-F5344CB8AC3E}">
        <p14:creationId xmlns:p14="http://schemas.microsoft.com/office/powerpoint/2010/main" val="101426818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2"/>
          <a:stretch>
            <a:fillRect/>
          </a:stretch>
        </p:blipFill>
        <p:spPr>
          <a:xfrm>
            <a:off x="0" y="1193292"/>
            <a:ext cx="12192000" cy="6215939"/>
          </a:xfrm>
          <a:prstGeom prst="rect">
            <a:avLst/>
          </a:prstGeom>
        </p:spPr>
      </p:pic>
    </p:spTree>
    <p:extLst>
      <p:ext uri="{BB962C8B-B14F-4D97-AF65-F5344CB8AC3E}">
        <p14:creationId xmlns:p14="http://schemas.microsoft.com/office/powerpoint/2010/main" val="132993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966137"/>
            <a:ext cx="9860672" cy="925727"/>
          </a:xfrm>
        </p:spPr>
        <p:txBody>
          <a:bodyPr/>
          <a:lstStyle/>
          <a:p>
            <a:r>
              <a:rPr lang="en-US" dirty="0"/>
              <a:t>Sharing Code</a:t>
            </a:r>
          </a:p>
        </p:txBody>
      </p:sp>
    </p:spTree>
    <p:extLst>
      <p:ext uri="{BB962C8B-B14F-4D97-AF65-F5344CB8AC3E}">
        <p14:creationId xmlns:p14="http://schemas.microsoft.com/office/powerpoint/2010/main" val="140142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6693617" y="2457873"/>
            <a:ext cx="4482124" cy="2465168"/>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921" dirty="0">
                <a:latin typeface="+mn-lt"/>
              </a:rPr>
              <a:t>1 Assembly</a:t>
            </a:r>
          </a:p>
          <a:p>
            <a:pPr marL="0" indent="0">
              <a:buNone/>
            </a:pPr>
            <a:r>
              <a:rPr lang="en-US" sz="3921" dirty="0">
                <a:latin typeface="+mn-lt"/>
              </a:rPr>
              <a:t>Multiple Platforms</a:t>
            </a:r>
          </a:p>
          <a:p>
            <a:pPr marL="0" indent="0">
              <a:buNone/>
            </a:pPr>
            <a:endParaRPr lang="en-US" sz="2157" dirty="0">
              <a:latin typeface="+mn-lt"/>
            </a:endParaRPr>
          </a:p>
          <a:p>
            <a:pPr marL="0" indent="0">
              <a:buNone/>
            </a:pPr>
            <a:r>
              <a:rPr lang="en-US" sz="2353" dirty="0">
                <a:latin typeface="+mn-lt"/>
              </a:rPr>
              <a:t>Including:</a:t>
            </a:r>
          </a:p>
          <a:p>
            <a:pPr marL="0" indent="0">
              <a:buNone/>
            </a:pPr>
            <a:r>
              <a:rPr lang="en-US" sz="2353" dirty="0" err="1">
                <a:solidFill>
                  <a:srgbClr val="6A44B0"/>
                </a:solidFill>
              </a:rPr>
              <a:t>Xamarin.iOS</a:t>
            </a:r>
            <a:r>
              <a:rPr lang="en-US" sz="2353" dirty="0"/>
              <a:t> and </a:t>
            </a:r>
            <a:r>
              <a:rPr lang="en-US" sz="2353" dirty="0" err="1">
                <a:solidFill>
                  <a:srgbClr val="56A618"/>
                </a:solidFill>
              </a:rPr>
              <a:t>Xamarin.Android</a:t>
            </a:r>
            <a:endParaRPr lang="en-US" sz="2353" dirty="0">
              <a:solidFill>
                <a:srgbClr val="56A618"/>
              </a:solidFill>
            </a:endParaRPr>
          </a:p>
        </p:txBody>
      </p:sp>
      <p:sp>
        <p:nvSpPr>
          <p:cNvPr id="4" name="Title 3"/>
          <p:cNvSpPr>
            <a:spLocks noGrp="1"/>
          </p:cNvSpPr>
          <p:nvPr>
            <p:ph type="title"/>
          </p:nvPr>
        </p:nvSpPr>
        <p:spPr/>
        <p:txBody>
          <a:bodyPr/>
          <a:lstStyle/>
          <a:p>
            <a:r>
              <a:rPr lang="en-US" dirty="0"/>
              <a:t>Portable Class Libraries</a:t>
            </a:r>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240366" y="1710852"/>
            <a:ext cx="5096718" cy="4258018"/>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1850952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912224" y="1338813"/>
            <a:ext cx="10367554" cy="5078270"/>
            <a:chOff x="960437" y="1365162"/>
            <a:chExt cx="10575445" cy="5180100"/>
          </a:xfrm>
        </p:grpSpPr>
        <p:pic>
          <p:nvPicPr>
            <p:cNvPr id="4" name="Picture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960437" y="1365162"/>
              <a:ext cx="6683035" cy="4417321"/>
            </a:xfrm>
            <a:prstGeom prst="rect">
              <a:avLst/>
            </a:prstGeom>
            <a:ln>
              <a:noFill/>
            </a:ln>
            <a:effectLst>
              <a:outerShdw blurRad="50800" dist="38100" dir="5400000" algn="t" rotWithShape="0">
                <a:prstClr val="black">
                  <a:alpha val="40000"/>
                </a:prstClr>
              </a:outerShdw>
            </a:effectLst>
          </p:spPr>
        </p:pic>
        <p:pic>
          <p:nvPicPr>
            <p:cNvPr id="3" name="Picture 2"/>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313237" y="1873162"/>
              <a:ext cx="7222645" cy="4672100"/>
            </a:xfrm>
            <a:prstGeom prst="rect">
              <a:avLst/>
            </a:prstGeom>
            <a:ln>
              <a:noFill/>
            </a:ln>
            <a:effectLst>
              <a:outerShdw blurRad="50800" dist="38100" dir="5400000" algn="t" rotWithShape="0">
                <a:prstClr val="black">
                  <a:alpha val="40000"/>
                </a:prstClr>
              </a:outerShdw>
            </a:effectLst>
          </p:spPr>
        </p:pic>
      </p:grpSp>
      <p:sp>
        <p:nvSpPr>
          <p:cNvPr id="5" name="Title 4"/>
          <p:cNvSpPr>
            <a:spLocks noGrp="1"/>
          </p:cNvSpPr>
          <p:nvPr>
            <p:ph type="title"/>
          </p:nvPr>
        </p:nvSpPr>
        <p:spPr/>
        <p:txBody>
          <a:bodyPr/>
          <a:lstStyle/>
          <a:p>
            <a:r>
              <a:rPr lang="en-US" dirty="0" err="1"/>
              <a:t>NuGet</a:t>
            </a:r>
            <a:endParaRPr lang="en-US" dirty="0"/>
          </a:p>
        </p:txBody>
      </p:sp>
    </p:spTree>
    <p:extLst>
      <p:ext uri="{BB962C8B-B14F-4D97-AF65-F5344CB8AC3E}">
        <p14:creationId xmlns:p14="http://schemas.microsoft.com/office/powerpoint/2010/main" val="437116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927768" y="1113236"/>
            <a:ext cx="10336465" cy="5027923"/>
            <a:chOff x="347308" y="959172"/>
            <a:chExt cx="11619752" cy="5652145"/>
          </a:xfrm>
        </p:grpSpPr>
        <p:pic>
          <p:nvPicPr>
            <p:cNvPr id="3" name="Picture 2"/>
            <p:cNvPicPr>
              <a:picLocks noChangeAspect="1"/>
            </p:cNvPicPr>
            <p:nvPr/>
          </p:nvPicPr>
          <p:blipFill>
            <a:blip r:embed="rId2"/>
            <a:stretch>
              <a:fillRect/>
            </a:stretch>
          </p:blipFill>
          <p:spPr>
            <a:xfrm>
              <a:off x="4815644" y="959172"/>
              <a:ext cx="7151416" cy="5082225"/>
            </a:xfrm>
            <a:prstGeom prst="rect">
              <a:avLst/>
            </a:prstGeom>
            <a:ln>
              <a:noFill/>
            </a:ln>
            <a:effectLst>
              <a:outerShdw blurRad="50800" dist="38100" dir="5400000" algn="t" rotWithShape="0">
                <a:prstClr val="black">
                  <a:alpha val="40000"/>
                </a:prstClr>
              </a:outerShdw>
            </a:effectLst>
          </p:spPr>
        </p:pic>
        <p:pic>
          <p:nvPicPr>
            <p:cNvPr id="5" name="Picture 4"/>
            <p:cNvPicPr>
              <a:picLocks noChangeAspect="1"/>
            </p:cNvPicPr>
            <p:nvPr/>
          </p:nvPicPr>
          <p:blipFill>
            <a:blip r:embed="rId3"/>
            <a:stretch>
              <a:fillRect/>
            </a:stretch>
          </p:blipFill>
          <p:spPr>
            <a:xfrm>
              <a:off x="347308" y="2278062"/>
              <a:ext cx="7119937" cy="4333255"/>
            </a:xfrm>
            <a:prstGeom prst="rect">
              <a:avLst/>
            </a:prstGeom>
            <a:ln>
              <a:noFill/>
            </a:ln>
            <a:effectLst>
              <a:outerShdw blurRad="50800" dist="38100" dir="5400000" algn="t" rotWithShape="0">
                <a:prstClr val="black">
                  <a:alpha val="40000"/>
                </a:prstClr>
              </a:outerShdw>
            </a:effectLst>
          </p:spPr>
        </p:pic>
      </p:grpSp>
      <p:sp>
        <p:nvSpPr>
          <p:cNvPr id="4" name="Title 3"/>
          <p:cNvSpPr>
            <a:spLocks noGrp="1"/>
          </p:cNvSpPr>
          <p:nvPr>
            <p:ph type="title"/>
          </p:nvPr>
        </p:nvSpPr>
        <p:spPr/>
        <p:txBody>
          <a:bodyPr/>
          <a:lstStyle/>
          <a:p>
            <a:r>
              <a:rPr lang="en-US" dirty="0"/>
              <a:t>Shared Projects</a:t>
            </a:r>
          </a:p>
        </p:txBody>
      </p:sp>
    </p:spTree>
    <p:extLst>
      <p:ext uri="{BB962C8B-B14F-4D97-AF65-F5344CB8AC3E}">
        <p14:creationId xmlns:p14="http://schemas.microsoft.com/office/powerpoint/2010/main" val="170436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585697" cy="1495598"/>
          </a:xfrm>
        </p:spPr>
        <p:txBody>
          <a:bodyPr/>
          <a:lstStyle/>
          <a:p>
            <a:r>
              <a:rPr lang="en-US"/>
              <a:t>Code Sharing</a:t>
            </a:r>
            <a:br>
              <a:rPr lang="en-US"/>
            </a:br>
            <a:r>
              <a:rPr lang="en-US"/>
              <a:t>Stats</a:t>
            </a:r>
            <a:endParaRPr lang="en-US" dirty="0"/>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a:t>Mac</a:t>
            </a:r>
            <a:endParaRPr lang="en-US" sz="1568" dirty="0"/>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t>iOS</a:t>
            </a:r>
            <a:endParaRPr lang="en-US" sz="1568" dirty="0"/>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t>Windows Phone</a:t>
            </a:r>
            <a:endParaRPr lang="en-US" sz="1568" dirty="0"/>
          </a:p>
        </p:txBody>
      </p:sp>
      <p:grpSp>
        <p:nvGrpSpPr>
          <p:cNvPr id="4" name="Group 3"/>
          <p:cNvGrpSpPr/>
          <p:nvPr/>
        </p:nvGrpSpPr>
        <p:grpSpPr>
          <a:xfrm>
            <a:off x="2622355" y="515620"/>
            <a:ext cx="4855635" cy="5826761"/>
            <a:chOff x="2560636" y="525462"/>
            <a:chExt cx="4953001" cy="5943600"/>
          </a:xfrm>
        </p:grpSpPr>
        <p:grpSp>
          <p:nvGrpSpPr>
            <p:cNvPr id="96" name="Group 95"/>
            <p:cNvGrpSpPr/>
            <p:nvPr/>
          </p:nvGrpSpPr>
          <p:grpSpPr>
            <a:xfrm>
              <a:off x="2560636" y="525462"/>
              <a:ext cx="4953001" cy="5943600"/>
              <a:chOff x="2560637" y="525462"/>
              <a:chExt cx="4953001" cy="5943600"/>
            </a:xfrm>
          </p:grpSpPr>
          <p:sp>
            <p:nvSpPr>
              <p:cNvPr id="35" name="TextBox 34"/>
              <p:cNvSpPr txBox="1"/>
              <p:nvPr/>
            </p:nvSpPr>
            <p:spPr>
              <a:xfrm>
                <a:off x="3170237" y="537918"/>
                <a:ext cx="838201" cy="369332"/>
              </a:xfrm>
              <a:prstGeom prst="rect">
                <a:avLst/>
              </a:prstGeom>
              <a:noFill/>
              <a:ln>
                <a:noFill/>
              </a:ln>
            </p:spPr>
            <p:txBody>
              <a:bodyPr wrap="square" rtlCol="0">
                <a:spAutoFit/>
              </a:bodyPr>
              <a:lstStyle/>
              <a:p>
                <a:pPr algn="ctr" defTabSz="609498"/>
                <a:r>
                  <a:rPr lang="en-US" sz="1765" dirty="0" err="1">
                    <a:solidFill>
                      <a:schemeClr val="tx1">
                        <a:lumMod val="60000"/>
                        <a:lumOff val="40000"/>
                      </a:schemeClr>
                    </a:solidFill>
                  </a:rPr>
                  <a:t>Calca</a:t>
                </a:r>
                <a:endParaRPr lang="en-US" sz="1765" dirty="0">
                  <a:solidFill>
                    <a:schemeClr val="tx1">
                      <a:lumMod val="60000"/>
                      <a:lumOff val="40000"/>
                    </a:schemeClr>
                  </a:solidFill>
                </a:endParaRPr>
              </a:p>
            </p:txBody>
          </p:sp>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chemeClr val="tx1">
                        <a:lumMod val="60000"/>
                        <a:lumOff val="40000"/>
                      </a:schemeClr>
                    </a:solidFill>
                  </a:rPr>
                  <a:t>iCircuit</a:t>
                </a:r>
                <a:endParaRPr lang="en-US" sz="1765" dirty="0">
                  <a:solidFill>
                    <a:schemeClr val="tx1">
                      <a:lumMod val="60000"/>
                      <a:lumOff val="40000"/>
                    </a:schemeClr>
                  </a:solidFill>
                </a:endParaRPr>
              </a:p>
            </p:txBody>
          </p:sp>
          <p:sp>
            <p:nvSpPr>
              <p:cNvPr id="37" name="TextBox 36"/>
              <p:cNvSpPr txBox="1"/>
              <p:nvPr/>
            </p:nvSpPr>
            <p:spPr>
              <a:xfrm>
                <a:off x="5722936" y="525462"/>
                <a:ext cx="1524001" cy="369332"/>
              </a:xfrm>
              <a:prstGeom prst="rect">
                <a:avLst/>
              </a:prstGeom>
              <a:noFill/>
              <a:ln>
                <a:noFill/>
              </a:ln>
            </p:spPr>
            <p:txBody>
              <a:bodyPr wrap="square" rtlCol="0">
                <a:spAutoFit/>
              </a:bodyPr>
              <a:lstStyle/>
              <a:p>
                <a:pPr algn="ctr" defTabSz="609498"/>
                <a:r>
                  <a:rPr lang="en-US" sz="1765" dirty="0">
                    <a:solidFill>
                      <a:schemeClr val="tx1">
                        <a:lumMod val="60000"/>
                        <a:lumOff val="40000"/>
                      </a:schemeClr>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8" name="Chart 57"/>
              <p:cNvGraphicFramePr/>
              <p:nvPr>
                <p:extLst/>
              </p:nvPr>
            </p:nvGraphicFramePr>
            <p:xfrm>
              <a:off x="54562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2" name="Chart 61"/>
              <p:cNvGraphicFramePr/>
              <p:nvPr>
                <p:extLst/>
              </p:nvPr>
            </p:nvGraphicFramePr>
            <p:xfrm>
              <a:off x="2560637" y="24304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6" name="Chart 65"/>
              <p:cNvGraphicFramePr/>
              <p:nvPr>
                <p:extLst/>
              </p:nvPr>
            </p:nvGraphicFramePr>
            <p:xfrm>
              <a:off x="5456237"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8" name="Chart 67"/>
              <p:cNvGraphicFramePr/>
              <p:nvPr>
                <p:extLst/>
              </p:nvPr>
            </p:nvGraphicFramePr>
            <p:xfrm>
              <a:off x="2560637" y="37258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5" name="Chart 74"/>
              <p:cNvGraphicFramePr/>
              <p:nvPr>
                <p:extLst/>
              </p:nvPr>
            </p:nvGraphicFramePr>
            <p:xfrm>
              <a:off x="5456237" y="3725862"/>
              <a:ext cx="2057400" cy="1447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10"/>
              </a:graphicData>
            </a:graphic>
          </p:graphicFrame>
        </p:grpSp>
        <p:grpSp>
          <p:nvGrpSpPr>
            <p:cNvPr id="104" name="Group 103"/>
            <p:cNvGrpSpPr/>
            <p:nvPr/>
          </p:nvGrpSpPr>
          <p:grpSpPr>
            <a:xfrm>
              <a:off x="3398836" y="1516062"/>
              <a:ext cx="457200" cy="457200"/>
              <a:chOff x="3246437" y="1516062"/>
              <a:chExt cx="457200" cy="457200"/>
            </a:xfrm>
          </p:grpSpPr>
          <p:cxnSp>
            <p:nvCxnSpPr>
              <p:cNvPr id="98" name="Straight Connector 97"/>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3398836" y="5554662"/>
              <a:ext cx="457200" cy="457200"/>
              <a:chOff x="3246437" y="1516062"/>
              <a:chExt cx="457200" cy="457200"/>
            </a:xfrm>
          </p:grpSpPr>
          <p:cxnSp>
            <p:nvCxnSpPr>
              <p:cNvPr id="107" name="Straight Connector 106"/>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9" name="Group 108"/>
            <p:cNvGrpSpPr/>
            <p:nvPr/>
          </p:nvGrpSpPr>
          <p:grpSpPr>
            <a:xfrm>
              <a:off x="6218236" y="5554662"/>
              <a:ext cx="457200" cy="457200"/>
              <a:chOff x="3246437" y="1516062"/>
              <a:chExt cx="457200" cy="457200"/>
            </a:xfrm>
          </p:grpSpPr>
          <p:cxnSp>
            <p:nvCxnSpPr>
              <p:cNvPr id="110" name="Straight Connector 109"/>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91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4" y="2966137"/>
            <a:ext cx="9860672" cy="925727"/>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Let’s Build an App</a:t>
            </a:r>
          </a:p>
        </p:txBody>
      </p:sp>
    </p:spTree>
    <p:extLst>
      <p:ext uri="{BB962C8B-B14F-4D97-AF65-F5344CB8AC3E}">
        <p14:creationId xmlns:p14="http://schemas.microsoft.com/office/powerpoint/2010/main" val="628257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4" y="2966137"/>
            <a:ext cx="9860672" cy="925727"/>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Simplifying Development</a:t>
            </a:r>
            <a:endParaRPr lang="en-US" dirty="0"/>
          </a:p>
        </p:txBody>
      </p:sp>
    </p:spTree>
    <p:extLst>
      <p:ext uri="{BB962C8B-B14F-4D97-AF65-F5344CB8AC3E}">
        <p14:creationId xmlns:p14="http://schemas.microsoft.com/office/powerpoint/2010/main" val="3086285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p:cNvSpPr/>
          <p:nvPr/>
        </p:nvSpPr>
        <p:spPr bwMode="auto">
          <a:xfrm>
            <a:off x="3218548" y="2651537"/>
            <a:ext cx="5754904" cy="2689005"/>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218548" y="2183502"/>
            <a:ext cx="1902045" cy="4457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Rectangle 28"/>
          <p:cNvSpPr/>
          <p:nvPr/>
        </p:nvSpPr>
        <p:spPr bwMode="auto">
          <a:xfrm>
            <a:off x="5144978" y="2183502"/>
            <a:ext cx="1902045" cy="4457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7071407" y="2183502"/>
            <a:ext cx="1902045" cy="4457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grpSp>
        <p:nvGrpSpPr>
          <p:cNvPr id="46" name="Group 45"/>
          <p:cNvGrpSpPr/>
          <p:nvPr/>
        </p:nvGrpSpPr>
        <p:grpSpPr>
          <a:xfrm>
            <a:off x="3777556" y="1234828"/>
            <a:ext cx="784029" cy="784027"/>
            <a:chOff x="2208612" y="2654300"/>
            <a:chExt cx="1028700" cy="1028700"/>
          </a:xfrm>
        </p:grpSpPr>
        <p:sp>
          <p:nvSpPr>
            <p:cNvPr id="47" name="Oval 46"/>
            <p:cNvSpPr/>
            <p:nvPr/>
          </p:nvSpPr>
          <p:spPr bwMode="auto">
            <a:xfrm>
              <a:off x="2208612"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470314" y="2866641"/>
              <a:ext cx="468070" cy="523137"/>
            </a:xfrm>
            <a:prstGeom prst="rect">
              <a:avLst/>
            </a:prstGeom>
          </p:spPr>
        </p:pic>
      </p:grpSp>
      <p:grpSp>
        <p:nvGrpSpPr>
          <p:cNvPr id="49" name="Group 48"/>
          <p:cNvGrpSpPr/>
          <p:nvPr/>
        </p:nvGrpSpPr>
        <p:grpSpPr>
          <a:xfrm>
            <a:off x="5703986" y="1231891"/>
            <a:ext cx="784029" cy="784027"/>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7630415" y="1231891"/>
            <a:ext cx="784029" cy="784027"/>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
        <p:nvSpPr>
          <p:cNvPr id="5" name="Up Arrow 4"/>
          <p:cNvSpPr/>
          <p:nvPr/>
        </p:nvSpPr>
        <p:spPr bwMode="auto">
          <a:xfrm>
            <a:off x="3800359" y="2846814"/>
            <a:ext cx="738422" cy="670368"/>
          </a:xfrm>
          <a:prstGeom prst="upArrow">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5" name="Up Arrow 64"/>
          <p:cNvSpPr/>
          <p:nvPr/>
        </p:nvSpPr>
        <p:spPr bwMode="auto">
          <a:xfrm>
            <a:off x="5726789" y="2846814"/>
            <a:ext cx="738422" cy="670368"/>
          </a:xfrm>
          <a:prstGeom prst="upArrow">
            <a:avLst/>
          </a:prstGeom>
          <a:solidFill>
            <a:srgbClr val="5DA11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8" name="Up Arrow 67"/>
          <p:cNvSpPr/>
          <p:nvPr/>
        </p:nvSpPr>
        <p:spPr bwMode="auto">
          <a:xfrm>
            <a:off x="7653218" y="2846814"/>
            <a:ext cx="738422" cy="670368"/>
          </a:xfrm>
          <a:prstGeom prst="upArrow">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0" name="TextBox 69"/>
          <p:cNvSpPr txBox="1"/>
          <p:nvPr/>
        </p:nvSpPr>
        <p:spPr>
          <a:xfrm>
            <a:off x="3218548" y="3544152"/>
            <a:ext cx="5754904" cy="84365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600" dirty="0">
                <a:solidFill>
                  <a:schemeClr val="bg1"/>
                </a:solidFill>
                <a:latin typeface="+mj-lt"/>
              </a:rPr>
              <a:t>Shared C# Backend</a:t>
            </a:r>
          </a:p>
        </p:txBody>
      </p:sp>
    </p:spTree>
    <p:extLst>
      <p:ext uri="{BB962C8B-B14F-4D97-AF65-F5344CB8AC3E}">
        <p14:creationId xmlns:p14="http://schemas.microsoft.com/office/powerpoint/2010/main" val="25360865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9"/>
                                        </p:tgtEl>
                                      </p:cBhvr>
                                    </p:animEffect>
                                    <p:set>
                                      <p:cBhvr>
                                        <p:cTn id="7" dur="1" fill="hold">
                                          <p:stCondLst>
                                            <p:cond delay="499"/>
                                          </p:stCondLst>
                                        </p:cTn>
                                        <p:tgtEl>
                                          <p:spTgt spid="6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70"/>
                                        </p:tgtEl>
                                      </p:cBhvr>
                                    </p:animEffect>
                                    <p:set>
                                      <p:cBhvr>
                                        <p:cTn id="10" dur="1" fill="hold">
                                          <p:stCondLst>
                                            <p:cond delay="499"/>
                                          </p:stCondLst>
                                        </p:cTn>
                                        <p:tgtEl>
                                          <p:spTgt spid="70"/>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grpId="1"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fade">
                                      <p:cBhvr>
                                        <p:cTn id="17" dur="500"/>
                                        <p:tgtEl>
                                          <p:spTgt spid="65"/>
                                        </p:tgtEl>
                                      </p:cBhvr>
                                    </p:animEffect>
                                  </p:childTnLst>
                                </p:cTn>
                              </p:par>
                              <p:par>
                                <p:cTn id="18" presetID="10" presetClass="entr" presetSubtype="0" fill="hold" grpId="1"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fade">
                                      <p:cBhvr>
                                        <p:cTn id="20" dur="500"/>
                                        <p:tgtEl>
                                          <p:spTgt spid="68"/>
                                        </p:tgtEl>
                                      </p:cBhvr>
                                    </p:animEffect>
                                  </p:childTnLst>
                                </p:cTn>
                              </p:par>
                              <p:par>
                                <p:cTn id="21"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2" dur="1000" spd="-100000" fill="hold"/>
                                        <p:tgtEl>
                                          <p:spTgt spid="5"/>
                                        </p:tgtEl>
                                        <p:attrNameLst>
                                          <p:attrName>ppt_x</p:attrName>
                                          <p:attrName>ppt_y</p:attrName>
                                        </p:attrNameLst>
                                      </p:cBhvr>
                                      <p:rCtr x="0" y="2036"/>
                                    </p:animMotion>
                                  </p:childTnLst>
                                </p:cTn>
                              </p:par>
                              <p:par>
                                <p:cTn id="23"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4" dur="1000" spd="-100000" fill="hold"/>
                                        <p:tgtEl>
                                          <p:spTgt spid="65"/>
                                        </p:tgtEl>
                                        <p:attrNameLst>
                                          <p:attrName>ppt_x</p:attrName>
                                          <p:attrName>ppt_y</p:attrName>
                                        </p:attrNameLst>
                                      </p:cBhvr>
                                      <p:rCtr x="0" y="2036"/>
                                    </p:animMotion>
                                  </p:childTnLst>
                                </p:cTn>
                              </p:par>
                              <p:par>
                                <p:cTn id="25" presetID="42" presetClass="path" presetSubtype="0" repeatCount="indefinite" accel="50000" decel="50000" fill="remove" grpId="0" nodeType="withEffect">
                                  <p:stCondLst>
                                    <p:cond delay="0"/>
                                  </p:stCondLst>
                                  <p:childTnLst>
                                    <p:animMotion origin="layout" path="M -4.09221E-6 -4.2249E-6 L -4.09221E-6 0.04119 " pathEditMode="relative" rAng="0" ptsTypes="AA">
                                      <p:cBhvr>
                                        <p:cTn id="26" dur="1000" spd="-100000" fill="hold"/>
                                        <p:tgtEl>
                                          <p:spTgt spid="68"/>
                                        </p:tgtEl>
                                        <p:attrNameLst>
                                          <p:attrName>ppt_x</p:attrName>
                                          <p:attrName>ppt_y</p:attrName>
                                        </p:attrNameLst>
                                      </p:cBhvr>
                                      <p:rCtr x="0" y="20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5" grpId="0" animBg="1"/>
      <p:bldP spid="5" grpId="1" animBg="1"/>
      <p:bldP spid="65" grpId="0" animBg="1"/>
      <p:bldP spid="65" grpId="1" animBg="1"/>
      <p:bldP spid="68" grpId="0" animBg="1"/>
      <p:bldP spid="68" grpId="1" animBg="1"/>
      <p:bldP spid="7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346" y="1041608"/>
            <a:ext cx="3801463" cy="1552632"/>
          </a:xfrm>
        </p:spPr>
        <p:txBody>
          <a:bodyPr/>
          <a:lstStyle/>
          <a:p>
            <a:r>
              <a:rPr lang="en-US" dirty="0"/>
              <a:t>Platform</a:t>
            </a:r>
            <a:br>
              <a:rPr lang="en-US" dirty="0"/>
            </a:br>
            <a:r>
              <a:rPr lang="en-US" dirty="0"/>
              <a:t>Specific Code</a:t>
            </a:r>
          </a:p>
        </p:txBody>
      </p:sp>
      <p:sp>
        <p:nvSpPr>
          <p:cNvPr id="44" name="Text Placeholder 18"/>
          <p:cNvSpPr txBox="1">
            <a:spLocks/>
          </p:cNvSpPr>
          <p:nvPr/>
        </p:nvSpPr>
        <p:spPr>
          <a:xfrm>
            <a:off x="7207346" y="3087407"/>
            <a:ext cx="3974837" cy="2238381"/>
          </a:xfrm>
          <a:prstGeom prst="rect">
            <a:avLst/>
          </a:prstGeom>
        </p:spPr>
        <p:txBody>
          <a:bodyPr vert="horz" wrap="square" lIns="143428" tIns="89642" rIns="143428" bIns="89642"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chemeClr val="tx1"/>
                </a:solidFill>
                <a:latin typeface="+mj-lt"/>
              </a:rPr>
              <a:t>What if we didn’t have to write this code?</a:t>
            </a:r>
            <a:br>
              <a:rPr lang="en-US" sz="2745" dirty="0">
                <a:solidFill>
                  <a:schemeClr val="tx1"/>
                </a:solidFill>
                <a:latin typeface="+mj-lt"/>
              </a:rPr>
            </a:br>
            <a:endParaRPr lang="en-US" sz="2745" dirty="0">
              <a:solidFill>
                <a:schemeClr val="tx1"/>
              </a:solidFill>
              <a:latin typeface="+mj-lt"/>
            </a:endParaRPr>
          </a:p>
          <a:p>
            <a:pPr marL="0" indent="0"/>
            <a:r>
              <a:rPr lang="en-US" sz="2745" dirty="0">
                <a:solidFill>
                  <a:schemeClr val="tx1"/>
                </a:solidFill>
                <a:latin typeface="+mj-lt"/>
              </a:rPr>
              <a:t>What if we could access it from shared code?</a:t>
            </a:r>
          </a:p>
          <a:p>
            <a:pPr marL="0" indent="0"/>
            <a:endParaRPr lang="en-US" sz="2745" dirty="0">
              <a:solidFill>
                <a:schemeClr val="tx1"/>
              </a:solidFill>
              <a:latin typeface="+mj-lt"/>
            </a:endParaRPr>
          </a:p>
        </p:txBody>
      </p:sp>
      <p:grpSp>
        <p:nvGrpSpPr>
          <p:cNvPr id="27" name="Group 26"/>
          <p:cNvGrpSpPr/>
          <p:nvPr/>
        </p:nvGrpSpPr>
        <p:grpSpPr>
          <a:xfrm>
            <a:off x="698682" y="1217371"/>
            <a:ext cx="6082875" cy="4372353"/>
            <a:chOff x="999919" y="1803013"/>
            <a:chExt cx="5177336" cy="3721453"/>
          </a:xfrm>
        </p:grpSpPr>
        <p:grpSp>
          <p:nvGrpSpPr>
            <p:cNvPr id="28" name="Group 27"/>
            <p:cNvGrpSpPr/>
            <p:nvPr/>
          </p:nvGrpSpPr>
          <p:grpSpPr>
            <a:xfrm>
              <a:off x="999919" y="2547632"/>
              <a:ext cx="5177336" cy="2976834"/>
              <a:chOff x="2819400" y="2108200"/>
              <a:chExt cx="5994400" cy="413529"/>
            </a:xfrm>
          </p:grpSpPr>
          <p:sp>
            <p:nvSpPr>
              <p:cNvPr id="57" name="Rectangle 56"/>
              <p:cNvSpPr/>
              <p:nvPr/>
            </p:nvSpPr>
            <p:spPr bwMode="auto">
              <a:xfrm>
                <a:off x="2819400" y="2108200"/>
                <a:ext cx="1981200" cy="413529"/>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8" name="Rectangle 57"/>
              <p:cNvSpPr/>
              <p:nvPr/>
            </p:nvSpPr>
            <p:spPr bwMode="auto">
              <a:xfrm>
                <a:off x="4826000" y="2108200"/>
                <a:ext cx="1981200" cy="413529"/>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9" name="Rectangle 58"/>
              <p:cNvSpPr/>
              <p:nvPr/>
            </p:nvSpPr>
            <p:spPr bwMode="auto">
              <a:xfrm>
                <a:off x="6832600" y="2108200"/>
                <a:ext cx="1981200" cy="413529"/>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grpSp>
        <p:grpSp>
          <p:nvGrpSpPr>
            <p:cNvPr id="31" name="Group 30"/>
            <p:cNvGrpSpPr/>
            <p:nvPr/>
          </p:nvGrpSpPr>
          <p:grpSpPr>
            <a:xfrm>
              <a:off x="1552141" y="1803013"/>
              <a:ext cx="4056230" cy="615789"/>
              <a:chOff x="1583263" y="1838670"/>
              <a:chExt cx="4137565" cy="628137"/>
            </a:xfrm>
          </p:grpSpPr>
          <p:grpSp>
            <p:nvGrpSpPr>
              <p:cNvPr id="38" name="Group 37"/>
              <p:cNvGrpSpPr/>
              <p:nvPr/>
            </p:nvGrpSpPr>
            <p:grpSpPr>
              <a:xfrm>
                <a:off x="1583263" y="1841014"/>
                <a:ext cx="625793" cy="625793"/>
                <a:chOff x="2405337" y="2654300"/>
                <a:chExt cx="1028700" cy="1028700"/>
              </a:xfrm>
            </p:grpSpPr>
            <p:sp>
              <p:nvSpPr>
                <p:cNvPr id="55" name="Oval 54"/>
                <p:cNvSpPr/>
                <p:nvPr/>
              </p:nvSpPr>
              <p:spPr bwMode="auto">
                <a:xfrm>
                  <a:off x="2405337"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6" name="Picture 55"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667040" y="2866641"/>
                  <a:ext cx="468069" cy="523137"/>
                </a:xfrm>
                <a:prstGeom prst="rect">
                  <a:avLst/>
                </a:prstGeom>
              </p:spPr>
            </p:pic>
          </p:grpSp>
          <p:grpSp>
            <p:nvGrpSpPr>
              <p:cNvPr id="39" name="Group 38"/>
              <p:cNvGrpSpPr/>
              <p:nvPr/>
            </p:nvGrpSpPr>
            <p:grpSpPr>
              <a:xfrm>
                <a:off x="3357681" y="1838670"/>
                <a:ext cx="625793" cy="625793"/>
                <a:chOff x="4412556" y="3073400"/>
                <a:chExt cx="1028700" cy="1028700"/>
              </a:xfrm>
            </p:grpSpPr>
            <p:sp>
              <p:nvSpPr>
                <p:cNvPr id="43" name="Oval 42"/>
                <p:cNvSpPr/>
                <p:nvPr/>
              </p:nvSpPr>
              <p:spPr bwMode="auto">
                <a:xfrm>
                  <a:off x="4412556"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5" name="Picture 44"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99894" y="3331369"/>
                  <a:ext cx="434975" cy="500220"/>
                </a:xfrm>
                <a:prstGeom prst="rect">
                  <a:avLst/>
                </a:prstGeom>
              </p:spPr>
            </p:pic>
          </p:grpSp>
          <p:grpSp>
            <p:nvGrpSpPr>
              <p:cNvPr id="40" name="Group 39"/>
              <p:cNvGrpSpPr/>
              <p:nvPr/>
            </p:nvGrpSpPr>
            <p:grpSpPr>
              <a:xfrm>
                <a:off x="5095034" y="1838670"/>
                <a:ext cx="625794" cy="625793"/>
                <a:chOff x="6990570" y="3073400"/>
                <a:chExt cx="1028701" cy="1028700"/>
              </a:xfrm>
            </p:grpSpPr>
            <p:sp>
              <p:nvSpPr>
                <p:cNvPr id="41" name="Oval 40"/>
                <p:cNvSpPr/>
                <p:nvPr/>
              </p:nvSpPr>
              <p:spPr bwMode="auto">
                <a:xfrm>
                  <a:off x="6990570" y="3073400"/>
                  <a:ext cx="1028701"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2" name="Picture 41"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273157" y="3365500"/>
                  <a:ext cx="466044" cy="434975"/>
                </a:xfrm>
                <a:prstGeom prst="rect">
                  <a:avLst/>
                </a:prstGeom>
              </p:spPr>
            </p:pic>
          </p:grpSp>
        </p:grpSp>
        <p:sp>
          <p:nvSpPr>
            <p:cNvPr id="32" name="TextBox 31"/>
            <p:cNvSpPr txBox="1"/>
            <p:nvPr/>
          </p:nvSpPr>
          <p:spPr>
            <a:xfrm>
              <a:off x="1009461" y="2609179"/>
              <a:ext cx="1701611"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UI+APIs</a:t>
              </a:r>
            </a:p>
          </p:txBody>
        </p:sp>
        <p:sp>
          <p:nvSpPr>
            <p:cNvPr id="33" name="TextBox 32"/>
            <p:cNvSpPr txBox="1"/>
            <p:nvPr/>
          </p:nvSpPr>
          <p:spPr>
            <a:xfrm>
              <a:off x="4444163" y="2609179"/>
              <a:ext cx="1733092"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 + APIs</a:t>
              </a:r>
            </a:p>
          </p:txBody>
        </p:sp>
        <p:sp>
          <p:nvSpPr>
            <p:cNvPr id="34" name="TextBox 33"/>
            <p:cNvSpPr txBox="1"/>
            <p:nvPr/>
          </p:nvSpPr>
          <p:spPr>
            <a:xfrm>
              <a:off x="2733010" y="2609177"/>
              <a:ext cx="1711153"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 + APIs</a:t>
              </a:r>
            </a:p>
          </p:txBody>
        </p:sp>
        <p:sp>
          <p:nvSpPr>
            <p:cNvPr id="35" name="TextBox 34"/>
            <p:cNvSpPr txBox="1"/>
            <p:nvPr/>
          </p:nvSpPr>
          <p:spPr>
            <a:xfrm>
              <a:off x="1042562" y="3344613"/>
              <a:ext cx="1642925"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sp>
          <p:nvSpPr>
            <p:cNvPr id="36" name="TextBox 35"/>
            <p:cNvSpPr txBox="1"/>
            <p:nvPr/>
          </p:nvSpPr>
          <p:spPr>
            <a:xfrm>
              <a:off x="2785590" y="3344613"/>
              <a:ext cx="1596994"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sp>
          <p:nvSpPr>
            <p:cNvPr id="37" name="TextBox 36"/>
            <p:cNvSpPr txBox="1"/>
            <p:nvPr/>
          </p:nvSpPr>
          <p:spPr>
            <a:xfrm>
              <a:off x="4521967" y="3344613"/>
              <a:ext cx="1596994"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grpSp>
    </p:spTree>
    <p:extLst>
      <p:ext uri="{BB962C8B-B14F-4D97-AF65-F5344CB8AC3E}">
        <p14:creationId xmlns:p14="http://schemas.microsoft.com/office/powerpoint/2010/main" val="15586329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animEffect transition="in" filter="fade">
                                      <p:cBhvr>
                                        <p:cTn id="7" dur="500"/>
                                        <p:tgtEl>
                                          <p:spTgt spid="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xEl>
                                              <p:pRg st="1" end="1"/>
                                            </p:txEl>
                                          </p:spTgt>
                                        </p:tgtEl>
                                        <p:attrNameLst>
                                          <p:attrName>style.visibility</p:attrName>
                                        </p:attrNameLst>
                                      </p:cBhvr>
                                      <p:to>
                                        <p:strVal val="visible"/>
                                      </p:to>
                                    </p:set>
                                    <p:animEffect transition="in" filter="fade">
                                      <p:cBhvr>
                                        <p:cTn id="12" dur="500"/>
                                        <p:tgtEl>
                                          <p:spTgt spid="4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TextBox 6"/>
          <p:cNvSpPr txBox="1"/>
          <p:nvPr/>
        </p:nvSpPr>
        <p:spPr>
          <a:xfrm>
            <a:off x="9048750" y="73859"/>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Syncfusion.com</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Sponsor</a:t>
            </a:r>
          </a:p>
        </p:txBody>
      </p:sp>
      <p:pic>
        <p:nvPicPr>
          <p:cNvPr id="9" name="Picture 8"/>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68728" y="2139235"/>
            <a:ext cx="8854544" cy="2579530"/>
          </a:xfrm>
          <a:prstGeom prst="rect">
            <a:avLst/>
          </a:prstGeom>
        </p:spPr>
      </p:pic>
    </p:spTree>
    <p:extLst>
      <p:ext uri="{BB962C8B-B14F-4D97-AF65-F5344CB8AC3E}">
        <p14:creationId xmlns:p14="http://schemas.microsoft.com/office/powerpoint/2010/main" val="2350555868"/>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2535041" y="1714650"/>
            <a:ext cx="7121919" cy="3428701"/>
            <a:chOff x="3052885" y="1540490"/>
            <a:chExt cx="6086230" cy="2930090"/>
          </a:xfrm>
        </p:grpSpPr>
        <p:sp>
          <p:nvSpPr>
            <p:cNvPr id="29" name="Rectangle 28"/>
            <p:cNvSpPr/>
            <p:nvPr/>
          </p:nvSpPr>
          <p:spPr bwMode="auto">
            <a:xfrm>
              <a:off x="3052885" y="1540490"/>
              <a:ext cx="6086230" cy="884237"/>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052885" y="3100798"/>
              <a:ext cx="2010441" cy="4711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6" name="Rectangle 45"/>
            <p:cNvSpPr/>
            <p:nvPr/>
          </p:nvSpPr>
          <p:spPr bwMode="auto">
            <a:xfrm>
              <a:off x="5089101" y="3100798"/>
              <a:ext cx="2010441" cy="4711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7" name="Rectangle 46"/>
            <p:cNvSpPr/>
            <p:nvPr/>
          </p:nvSpPr>
          <p:spPr bwMode="auto">
            <a:xfrm>
              <a:off x="7125318" y="3100798"/>
              <a:ext cx="2010441" cy="4711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9" name="TextBox 48"/>
            <p:cNvSpPr txBox="1"/>
            <p:nvPr/>
          </p:nvSpPr>
          <p:spPr>
            <a:xfrm>
              <a:off x="5089101" y="3114392"/>
              <a:ext cx="2010441"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TextToSpeech</a:t>
              </a:r>
            </a:p>
          </p:txBody>
        </p:sp>
        <p:sp>
          <p:nvSpPr>
            <p:cNvPr id="51" name="TextBox 50"/>
            <p:cNvSpPr txBox="1"/>
            <p:nvPr/>
          </p:nvSpPr>
          <p:spPr>
            <a:xfrm>
              <a:off x="3062426" y="1623127"/>
              <a:ext cx="6073333" cy="66836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200" dirty="0">
                  <a:solidFill>
                    <a:schemeClr val="bg1"/>
                  </a:solidFill>
                  <a:latin typeface="+mj-lt"/>
                </a:rPr>
                <a:t>Speak(“Hello World”);</a:t>
              </a:r>
            </a:p>
          </p:txBody>
        </p:sp>
        <p:grpSp>
          <p:nvGrpSpPr>
            <p:cNvPr id="6" name="Group 5"/>
            <p:cNvGrpSpPr/>
            <p:nvPr/>
          </p:nvGrpSpPr>
          <p:grpSpPr>
            <a:xfrm>
              <a:off x="3697708" y="3749787"/>
              <a:ext cx="720794" cy="720793"/>
              <a:chOff x="1347490" y="1220071"/>
              <a:chExt cx="720794" cy="720793"/>
            </a:xfrm>
          </p:grpSpPr>
          <p:sp>
            <p:nvSpPr>
              <p:cNvPr id="54" name="Oval 53"/>
              <p:cNvSpPr/>
              <p:nvPr/>
            </p:nvSpPr>
            <p:spPr bwMode="auto">
              <a:xfrm>
                <a:off x="1347490" y="1220071"/>
                <a:ext cx="720794" cy="720793"/>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530861" y="1368855"/>
                <a:ext cx="327969" cy="366553"/>
              </a:xfrm>
              <a:prstGeom prst="rect">
                <a:avLst/>
              </a:prstGeom>
            </p:spPr>
          </p:pic>
        </p:grpSp>
        <p:grpSp>
          <p:nvGrpSpPr>
            <p:cNvPr id="7" name="Group 6"/>
            <p:cNvGrpSpPr/>
            <p:nvPr/>
          </p:nvGrpSpPr>
          <p:grpSpPr>
            <a:xfrm>
              <a:off x="5733924" y="3749787"/>
              <a:ext cx="720794" cy="720793"/>
              <a:chOff x="3391280" y="1217371"/>
              <a:chExt cx="720794" cy="720793"/>
            </a:xfrm>
          </p:grpSpPr>
          <p:sp>
            <p:nvSpPr>
              <p:cNvPr id="61" name="Oval 60"/>
              <p:cNvSpPr/>
              <p:nvPr/>
            </p:nvSpPr>
            <p:spPr bwMode="auto">
              <a:xfrm>
                <a:off x="3391280" y="1217371"/>
                <a:ext cx="720794" cy="720793"/>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592613" y="1398126"/>
                <a:ext cx="304780" cy="350496"/>
              </a:xfrm>
              <a:prstGeom prst="rect">
                <a:avLst/>
              </a:prstGeom>
            </p:spPr>
          </p:pic>
        </p:grpSp>
        <p:grpSp>
          <p:nvGrpSpPr>
            <p:cNvPr id="8" name="Group 7"/>
            <p:cNvGrpSpPr/>
            <p:nvPr/>
          </p:nvGrpSpPr>
          <p:grpSpPr>
            <a:xfrm>
              <a:off x="7757253" y="3749787"/>
              <a:ext cx="720795" cy="720793"/>
              <a:chOff x="5392378" y="1217371"/>
              <a:chExt cx="720795" cy="720793"/>
            </a:xfrm>
          </p:grpSpPr>
          <p:sp>
            <p:nvSpPr>
              <p:cNvPr id="63" name="Oval 62"/>
              <p:cNvSpPr/>
              <p:nvPr/>
            </p:nvSpPr>
            <p:spPr bwMode="auto">
              <a:xfrm>
                <a:off x="5392378" y="1217371"/>
                <a:ext cx="720795" cy="720793"/>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590382" y="1422041"/>
                <a:ext cx="326550" cy="304780"/>
              </a:xfrm>
              <a:prstGeom prst="rect">
                <a:avLst/>
              </a:prstGeom>
            </p:spPr>
          </p:pic>
        </p:grpSp>
        <p:sp>
          <p:nvSpPr>
            <p:cNvPr id="67" name="Down Arrow 66"/>
            <p:cNvSpPr/>
            <p:nvPr/>
          </p:nvSpPr>
          <p:spPr bwMode="auto">
            <a:xfrm>
              <a:off x="795608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sp>
          <p:nvSpPr>
            <p:cNvPr id="69" name="TextBox 68"/>
            <p:cNvSpPr txBox="1"/>
            <p:nvPr/>
          </p:nvSpPr>
          <p:spPr>
            <a:xfrm>
              <a:off x="3052885" y="3120812"/>
              <a:ext cx="2010441"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AVSpeechSynthesizer</a:t>
              </a:r>
            </a:p>
          </p:txBody>
        </p:sp>
        <p:sp>
          <p:nvSpPr>
            <p:cNvPr id="70" name="TextBox 69"/>
            <p:cNvSpPr txBox="1"/>
            <p:nvPr/>
          </p:nvSpPr>
          <p:spPr>
            <a:xfrm>
              <a:off x="7099542" y="3115428"/>
              <a:ext cx="2036217"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SpeechSynthesizer</a:t>
              </a:r>
            </a:p>
          </p:txBody>
        </p:sp>
        <p:sp>
          <p:nvSpPr>
            <p:cNvPr id="71" name="Down Arrow 70"/>
            <p:cNvSpPr/>
            <p:nvPr/>
          </p:nvSpPr>
          <p:spPr bwMode="auto">
            <a:xfrm>
              <a:off x="588280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sp>
          <p:nvSpPr>
            <p:cNvPr id="72" name="Down Arrow 71"/>
            <p:cNvSpPr/>
            <p:nvPr/>
          </p:nvSpPr>
          <p:spPr bwMode="auto">
            <a:xfrm>
              <a:off x="3846584"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grpSp>
    </p:spTree>
    <p:extLst>
      <p:ext uri="{BB962C8B-B14F-4D97-AF65-F5344CB8AC3E}">
        <p14:creationId xmlns:p14="http://schemas.microsoft.com/office/powerpoint/2010/main" val="3458978916"/>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6396484" cy="899665"/>
          </a:xfrm>
        </p:spPr>
        <p:txBody>
          <a:bodyPr/>
          <a:lstStyle/>
          <a:p>
            <a:r>
              <a:rPr lang="en-US" dirty="0"/>
              <a:t>Plugins for </a:t>
            </a:r>
            <a:r>
              <a:rPr lang="en-US" sz="4700" dirty="0"/>
              <a:t>Xamarin</a:t>
            </a:r>
          </a:p>
        </p:txBody>
      </p:sp>
      <p:sp>
        <p:nvSpPr>
          <p:cNvPr id="44" name="Rectangle 43"/>
          <p:cNvSpPr/>
          <p:nvPr/>
        </p:nvSpPr>
        <p:spPr bwMode="auto">
          <a:xfrm>
            <a:off x="1355009" y="2163560"/>
            <a:ext cx="9481982" cy="1465992"/>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5" name="TextBox 44"/>
          <p:cNvSpPr txBox="1"/>
          <p:nvPr/>
        </p:nvSpPr>
        <p:spPr>
          <a:xfrm>
            <a:off x="1355009" y="2372975"/>
            <a:ext cx="9481981" cy="966766"/>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4400" dirty="0">
                <a:solidFill>
                  <a:schemeClr val="bg1"/>
                </a:solidFill>
                <a:latin typeface="+mj-lt"/>
              </a:rPr>
              <a:t>Common API</a:t>
            </a:r>
          </a:p>
        </p:txBody>
      </p:sp>
      <p:grpSp>
        <p:nvGrpSpPr>
          <p:cNvPr id="10" name="Group 9"/>
          <p:cNvGrpSpPr/>
          <p:nvPr/>
        </p:nvGrpSpPr>
        <p:grpSpPr>
          <a:xfrm>
            <a:off x="1355009" y="4092929"/>
            <a:ext cx="9481982" cy="1421090"/>
            <a:chOff x="1125407" y="4176479"/>
            <a:chExt cx="9481982" cy="1421090"/>
          </a:xfrm>
        </p:grpSpPr>
        <p:pic>
          <p:nvPicPr>
            <p:cNvPr id="9" name="Picture 8" descr="Icon_A.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25407" y="4176480"/>
              <a:ext cx="1061431" cy="1421089"/>
            </a:xfrm>
            <a:prstGeom prst="rect">
              <a:avLst/>
            </a:prstGeom>
          </p:spPr>
        </p:pic>
        <p:pic>
          <p:nvPicPr>
            <p:cNvPr id="65" name="Picture 6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7039" y="4305705"/>
              <a:ext cx="1207292" cy="1080559"/>
            </a:xfrm>
            <a:prstGeom prst="rect">
              <a:avLst/>
            </a:prstGeom>
          </p:spPr>
        </p:pic>
        <p:pic>
          <p:nvPicPr>
            <p:cNvPr id="68" name="Picture 67"/>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494532" y="4305705"/>
              <a:ext cx="1206330" cy="1191619"/>
            </a:xfrm>
            <a:prstGeom prst="rect">
              <a:avLst/>
            </a:prstGeom>
          </p:spPr>
        </p:pic>
        <p:pic>
          <p:nvPicPr>
            <p:cNvPr id="69" name="Picture 68"/>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251063" y="4176480"/>
              <a:ext cx="1137969" cy="1375388"/>
            </a:xfrm>
            <a:prstGeom prst="rect">
              <a:avLst/>
            </a:prstGeom>
          </p:spPr>
        </p:pic>
        <p:pic>
          <p:nvPicPr>
            <p:cNvPr id="70" name="Picture 69"/>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9583500" y="4176479"/>
              <a:ext cx="1023889" cy="1421089"/>
            </a:xfrm>
            <a:prstGeom prst="rect">
              <a:avLst/>
            </a:prstGeom>
          </p:spPr>
        </p:pic>
        <p:pic>
          <p:nvPicPr>
            <p:cNvPr id="71" name="Picture 7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7939233" y="4416765"/>
              <a:ext cx="1094067" cy="1080559"/>
            </a:xfrm>
            <a:prstGeom prst="rect">
              <a:avLst/>
            </a:prstGeom>
          </p:spPr>
        </p:pic>
      </p:grpSp>
      <p:sp>
        <p:nvSpPr>
          <p:cNvPr id="81" name="Title 1"/>
          <p:cNvSpPr txBox="1">
            <a:spLocks/>
          </p:cNvSpPr>
          <p:nvPr/>
        </p:nvSpPr>
        <p:spPr>
          <a:xfrm>
            <a:off x="6005614" y="503478"/>
            <a:ext cx="5710129" cy="514971"/>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a:t>github.com/xamarin/plugins</a:t>
            </a:r>
          </a:p>
          <a:p>
            <a:pPr algn="ctr"/>
            <a:endParaRPr lang="en-US" sz="2800"/>
          </a:p>
        </p:txBody>
      </p:sp>
    </p:spTree>
    <p:extLst>
      <p:ext uri="{BB962C8B-B14F-4D97-AF65-F5344CB8AC3E}">
        <p14:creationId xmlns:p14="http://schemas.microsoft.com/office/powerpoint/2010/main" val="2206259294"/>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0" y="1685952"/>
            <a:ext cx="12192000"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lnSpc>
                <a:spcPct val="60000"/>
              </a:lnSpc>
              <a:buClr>
                <a:srgbClr val="FFFFFF"/>
              </a:buClr>
              <a:buSzPct val="90000"/>
            </a:pPr>
            <a:r>
              <a:rPr lang="en-US" sz="7646" spc="0">
                <a:solidFill>
                  <a:schemeClr val="tx1"/>
                </a:solidFill>
              </a:rPr>
              <a:t>10 </a:t>
            </a:r>
            <a:r>
              <a:rPr lang="en-US" sz="7646" spc="0" dirty="0">
                <a:solidFill>
                  <a:schemeClr val="tx1"/>
                </a:solidFill>
              </a:rPr>
              <a:t>Minute Break</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5" y="4325390"/>
            <a:ext cx="3405648" cy="94296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1961" dirty="0">
                <a:cs typeface="Arial"/>
              </a:rPr>
              <a:t>Presenter First Name</a:t>
            </a:r>
          </a:p>
          <a:p>
            <a:r>
              <a:rPr lang="en-US" sz="1961" dirty="0">
                <a:cs typeface="Arial"/>
              </a:rPr>
              <a:t>Presenter Last Name</a:t>
            </a:r>
          </a:p>
          <a:p>
            <a:r>
              <a:rPr lang="en-US" sz="1961" dirty="0">
                <a:latin typeface="+mj-lt"/>
                <a:cs typeface="Arial"/>
              </a:rPr>
              <a:t>Presenter Title</a:t>
            </a: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9" y="5819470"/>
            <a:ext cx="9541633" cy="408445"/>
            <a:chOff x="1735137" y="5935662"/>
            <a:chExt cx="9732963" cy="416635"/>
          </a:xfrm>
        </p:grpSpPr>
        <p:sp>
          <p:nvSpPr>
            <p:cNvPr id="10" name="TextBox 9"/>
            <p:cNvSpPr txBox="1"/>
            <p:nvPr/>
          </p:nvSpPr>
          <p:spPr>
            <a:xfrm>
              <a:off x="1735137" y="5935662"/>
              <a:ext cx="2328863" cy="416635"/>
            </a:xfrm>
            <a:prstGeom prst="rect">
              <a:avLst/>
            </a:prstGeom>
            <a:noFill/>
          </p:spPr>
          <p:txBody>
            <a:bodyPr wrap="square" rtlCol="0">
              <a:spAutoFit/>
            </a:bodyPr>
            <a:lstStyle/>
            <a:p>
              <a:pPr>
                <a:lnSpc>
                  <a:spcPct val="130000"/>
                </a:lnSpc>
              </a:pPr>
              <a:r>
                <a:rPr lang="en-US" sz="1765" dirty="0">
                  <a:latin typeface="+mj-lt"/>
                  <a:cs typeface="Arial"/>
                </a:rPr>
                <a:t>Presenter e-mail</a:t>
              </a:r>
            </a:p>
          </p:txBody>
        </p:sp>
        <p:sp>
          <p:nvSpPr>
            <p:cNvPr id="11" name="TextBox 10"/>
            <p:cNvSpPr txBox="1"/>
            <p:nvPr/>
          </p:nvSpPr>
          <p:spPr>
            <a:xfrm>
              <a:off x="5833269" y="5935662"/>
              <a:ext cx="2024063" cy="416635"/>
            </a:xfrm>
            <a:prstGeom prst="rect">
              <a:avLst/>
            </a:prstGeom>
            <a:noFill/>
          </p:spPr>
          <p:txBody>
            <a:bodyPr wrap="square" rtlCol="0">
              <a:spAutoFit/>
            </a:bodyPr>
            <a:lstStyle/>
            <a:p>
              <a:pPr algn="ctr">
                <a:lnSpc>
                  <a:spcPct val="130000"/>
                </a:lnSpc>
              </a:pPr>
              <a:r>
                <a:rPr lang="en-US" sz="1765" dirty="0">
                  <a:latin typeface="+mj-lt"/>
                  <a:cs typeface="Arial"/>
                </a:rPr>
                <a:t>blogs</a:t>
              </a:r>
            </a:p>
          </p:txBody>
        </p:sp>
        <p:sp>
          <p:nvSpPr>
            <p:cNvPr id="15" name="TextBox 14"/>
            <p:cNvSpPr txBox="1"/>
            <p:nvPr/>
          </p:nvSpPr>
          <p:spPr>
            <a:xfrm>
              <a:off x="8978900" y="5935662"/>
              <a:ext cx="2489200" cy="416635"/>
            </a:xfrm>
            <a:prstGeom prst="rect">
              <a:avLst/>
            </a:prstGeom>
            <a:noFill/>
          </p:spPr>
          <p:txBody>
            <a:bodyPr wrap="square" rtlCol="0">
              <a:spAutoFit/>
            </a:bodyPr>
            <a:lstStyle/>
            <a:p>
              <a:pPr algn="r">
                <a:lnSpc>
                  <a:spcPct val="130000"/>
                </a:lnSpc>
              </a:pPr>
              <a:r>
                <a:rPr lang="en-US" sz="1765" dirty="0">
                  <a:latin typeface="+mj-lt"/>
                  <a:cs typeface="Arial"/>
                </a:rPr>
                <a:t>Twitter</a:t>
              </a:r>
            </a:p>
          </p:txBody>
        </p:sp>
      </p:grpSp>
    </p:spTree>
    <p:extLst>
      <p:ext uri="{BB962C8B-B14F-4D97-AF65-F5344CB8AC3E}">
        <p14:creationId xmlns:p14="http://schemas.microsoft.com/office/powerpoint/2010/main" val="1975960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6173800"/>
            <a:ext cx="12192000" cy="684201"/>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8" name="Picture 3"/>
          <p:cNvPicPr>
            <a:picLocks noChangeAspect="1" noChangeArrowheads="1"/>
          </p:cNvPicPr>
          <p:nvPr/>
        </p:nvPicPr>
        <p:blipFill>
          <a:blip r:embed="rId3" cstate="print">
            <a:extLst>
              <a:ext uri="{28A0092B-C50C-407E-A947-70E740481C1C}">
                <a14:useLocalDpi xmlns:a14="http://schemas.microsoft.com/office/drawing/2010/main"/>
              </a:ext>
            </a:extLst>
          </a:blip>
          <a:stretch>
            <a:fillRect/>
          </a:stretch>
        </p:blipFill>
        <p:spPr bwMode="auto">
          <a:xfrm>
            <a:off x="1905000" y="6289266"/>
            <a:ext cx="1905000" cy="41787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flipV="1">
            <a:off x="-107004" y="6173798"/>
            <a:ext cx="12299004" cy="6049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Rectangle 8"/>
          <p:cNvSpPr/>
          <p:nvPr/>
        </p:nvSpPr>
        <p:spPr>
          <a:xfrm>
            <a:off x="0" y="0"/>
            <a:ext cx="12192000" cy="10668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3" name="Content Placeholder 2"/>
          <p:cNvSpPr>
            <a:spLocks noGrp="1"/>
          </p:cNvSpPr>
          <p:nvPr>
            <p:ph type="body" sz="quarter" idx="10"/>
          </p:nvPr>
        </p:nvSpPr>
        <p:spPr>
          <a:xfrm>
            <a:off x="1524000" y="1174649"/>
            <a:ext cx="9144000" cy="4951515"/>
          </a:xfrm>
        </p:spPr>
        <p:txBody>
          <a:bodyPr>
            <a:normAutofit fontScale="92500" lnSpcReduction="10000"/>
          </a:bodyPr>
          <a:lstStyle/>
          <a:p>
            <a:pPr marL="0" indent="0" algn="ctr">
              <a:buNone/>
            </a:pPr>
            <a:r>
              <a:rPr lang="en-US" sz="4000" b="1" dirty="0">
                <a:latin typeface="Segoe UI" panose="020B0502040204020203" pitchFamily="34" charset="0"/>
                <a:cs typeface="Segoe UI" panose="020B0502040204020203" pitchFamily="34" charset="0"/>
              </a:rPr>
              <a:t>Essential Studio for </a:t>
            </a:r>
            <a:r>
              <a:rPr lang="en-US" sz="4000" b="1" dirty="0" err="1">
                <a:latin typeface="Segoe UI" panose="020B0502040204020203" pitchFamily="34" charset="0"/>
                <a:cs typeface="Segoe UI" panose="020B0502040204020203" pitchFamily="34" charset="0"/>
              </a:rPr>
              <a:t>Xamarin</a:t>
            </a:r>
            <a:endParaRPr lang="en-US" sz="4000" b="1" dirty="0">
              <a:latin typeface="Segoe UI" panose="020B0502040204020203" pitchFamily="34" charset="0"/>
              <a:cs typeface="Segoe UI" panose="020B0502040204020203" pitchFamily="34" charset="0"/>
            </a:endParaRPr>
          </a:p>
          <a:p>
            <a:pPr marL="0" indent="0" algn="ctr">
              <a:buNone/>
            </a:pPr>
            <a:r>
              <a:rPr lang="en-US" sz="3000" dirty="0">
                <a:latin typeface="Segoe UI" panose="020B0502040204020203" pitchFamily="34" charset="0"/>
                <a:cs typeface="Segoe UI" panose="020B0502040204020203" pitchFamily="34" charset="0"/>
              </a:rPr>
              <a:t>Cross-platform mobile development for </a:t>
            </a:r>
            <a:r>
              <a:rPr lang="en-US" sz="3000" dirty="0" err="1">
                <a:latin typeface="Segoe UI" panose="020B0502040204020203" pitchFamily="34" charset="0"/>
                <a:cs typeface="Segoe UI" panose="020B0502040204020203" pitchFamily="34" charset="0"/>
              </a:rPr>
              <a:t>Xamarin.Forms</a:t>
            </a:r>
            <a:r>
              <a:rPr lang="en-US" sz="3000" dirty="0">
                <a:latin typeface="Segoe UI" panose="020B0502040204020203" pitchFamily="34" charset="0"/>
                <a:cs typeface="Segoe UI" panose="020B0502040204020203" pitchFamily="34" charset="0"/>
              </a:rPr>
              <a:t>, </a:t>
            </a:r>
            <a:r>
              <a:rPr lang="en-US" sz="3000" dirty="0" err="1">
                <a:latin typeface="Segoe UI" panose="020B0502040204020203" pitchFamily="34" charset="0"/>
                <a:cs typeface="Segoe UI" panose="020B0502040204020203" pitchFamily="34" charset="0"/>
              </a:rPr>
              <a:t>Xamarin.iOS</a:t>
            </a:r>
            <a:r>
              <a:rPr lang="en-US" sz="3000" dirty="0">
                <a:latin typeface="Segoe UI" panose="020B0502040204020203" pitchFamily="34" charset="0"/>
                <a:cs typeface="Segoe UI" panose="020B0502040204020203" pitchFamily="34" charset="0"/>
              </a:rPr>
              <a:t>, and </a:t>
            </a:r>
            <a:r>
              <a:rPr lang="en-US" sz="3000" dirty="0" err="1">
                <a:latin typeface="Segoe UI" panose="020B0502040204020203" pitchFamily="34" charset="0"/>
                <a:cs typeface="Segoe UI" panose="020B0502040204020203" pitchFamily="34" charset="0"/>
              </a:rPr>
              <a:t>Xamarin.Android</a:t>
            </a:r>
            <a:r>
              <a:rPr lang="en-US" sz="3000" dirty="0">
                <a:latin typeface="Segoe UI" panose="020B0502040204020203" pitchFamily="34" charset="0"/>
                <a:cs typeface="Segoe UI" panose="020B0502040204020203" pitchFamily="34" charset="0"/>
              </a:rPr>
              <a:t>.</a:t>
            </a: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sz="3000" dirty="0">
              <a:latin typeface="Segoe UI" panose="020B0502040204020203" pitchFamily="34" charset="0"/>
              <a:cs typeface="Segoe UI" panose="020B0502040204020203" pitchFamily="34" charset="0"/>
            </a:endParaRPr>
          </a:p>
          <a:p>
            <a:pPr marL="0" indent="0" algn="ctr">
              <a:buNone/>
            </a:pPr>
            <a:endParaRPr lang="en-US" sz="3000" dirty="0">
              <a:latin typeface="Segoe UI" panose="020B0502040204020203" pitchFamily="34" charset="0"/>
              <a:cs typeface="Segoe UI" panose="020B0502040204020203" pitchFamily="34" charset="0"/>
            </a:endParaRPr>
          </a:p>
          <a:p>
            <a:pPr marL="0" indent="0" algn="ctr">
              <a:buNone/>
            </a:pPr>
            <a:r>
              <a:rPr lang="en-US" sz="3000" dirty="0">
                <a:latin typeface="Segoe UI" panose="020B0502040204020203" pitchFamily="34" charset="0"/>
                <a:cs typeface="Segoe UI" panose="020B0502040204020203" pitchFamily="34" charset="0"/>
              </a:rPr>
              <a:t>Claim your free license at:</a:t>
            </a:r>
          </a:p>
          <a:p>
            <a:pPr marL="457200" lvl="1" indent="0" algn="ctr">
              <a:buNone/>
            </a:pPr>
            <a:r>
              <a:rPr lang="en-US" sz="3000" b="1" dirty="0">
                <a:latin typeface="Segoe UI" panose="020B0502040204020203" pitchFamily="34" charset="0"/>
                <a:cs typeface="Segoe UI" panose="020B0502040204020203" pitchFamily="34" charset="0"/>
              </a:rPr>
              <a:t>www.Syncfusion.com/XamarinDevDays</a:t>
            </a:r>
          </a:p>
        </p:txBody>
      </p:sp>
      <p:sp>
        <p:nvSpPr>
          <p:cNvPr id="10" name="Title 2"/>
          <p:cNvSpPr>
            <a:spLocks noGrp="1"/>
          </p:cNvSpPr>
          <p:nvPr>
            <p:ph type="title"/>
          </p:nvPr>
        </p:nvSpPr>
        <p:spPr>
          <a:xfrm>
            <a:off x="1470498" y="157454"/>
            <a:ext cx="9144000" cy="1143000"/>
          </a:xfrm>
        </p:spPr>
        <p:txBody>
          <a:bodyPr>
            <a:normAutofit/>
          </a:bodyPr>
          <a:lstStyle/>
          <a:p>
            <a:pPr algn="ctr"/>
            <a:r>
              <a:rPr lang="en-US" sz="4000" b="1" dirty="0">
                <a:solidFill>
                  <a:schemeClr val="bg1"/>
                </a:solidFill>
                <a:latin typeface="Segoe UI Light" panose="020B0502040204020203" pitchFamily="34" charset="0"/>
                <a:cs typeface="Segoe UI Light" panose="020B0502040204020203" pitchFamily="34" charset="0"/>
              </a:rPr>
              <a:t>Free </a:t>
            </a:r>
            <a:r>
              <a:rPr lang="en-US" sz="4000" b="1" dirty="0" err="1">
                <a:solidFill>
                  <a:schemeClr val="bg1"/>
                </a:solidFill>
                <a:latin typeface="Segoe UI Light" panose="020B0502040204020203" pitchFamily="34" charset="0"/>
                <a:cs typeface="Segoe UI Light" panose="020B0502040204020203" pitchFamily="34" charset="0"/>
              </a:rPr>
              <a:t>Syncfusion</a:t>
            </a:r>
            <a:r>
              <a:rPr lang="en-US" sz="4000" b="1" dirty="0">
                <a:solidFill>
                  <a:schemeClr val="bg1"/>
                </a:solidFill>
                <a:latin typeface="Segoe UI Light" panose="020B0502040204020203" pitchFamily="34" charset="0"/>
                <a:cs typeface="Segoe UI Light" panose="020B0502040204020203" pitchFamily="34" charset="0"/>
              </a:rPr>
              <a:t> License</a:t>
            </a:r>
          </a:p>
        </p:txBody>
      </p:sp>
      <p:sp>
        <p:nvSpPr>
          <p:cNvPr id="11" name="Rectangle 10"/>
          <p:cNvSpPr/>
          <p:nvPr/>
        </p:nvSpPr>
        <p:spPr>
          <a:xfrm>
            <a:off x="7543800" y="6400801"/>
            <a:ext cx="4648200" cy="29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rPr>
              <a:t>Deliver innovation with ease</a:t>
            </a:r>
          </a:p>
        </p:txBody>
      </p:sp>
      <p:pic>
        <p:nvPicPr>
          <p:cNvPr id="12" name="Picture 1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751694" y="2603895"/>
            <a:ext cx="4688613" cy="2561007"/>
          </a:xfrm>
          <a:prstGeom prst="rect">
            <a:avLst/>
          </a:prstGeom>
        </p:spPr>
      </p:pic>
    </p:spTree>
    <p:extLst>
      <p:ext uri="{BB962C8B-B14F-4D97-AF65-F5344CB8AC3E}">
        <p14:creationId xmlns:p14="http://schemas.microsoft.com/office/powerpoint/2010/main" val="3527468348"/>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TextBox 6"/>
          <p:cNvSpPr txBox="1"/>
          <p:nvPr/>
        </p:nvSpPr>
        <p:spPr>
          <a:xfrm>
            <a:off x="7126014" y="73859"/>
            <a:ext cx="5059636"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Microsoft.com</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Sponsor</a:t>
            </a:r>
          </a:p>
        </p:txBody>
      </p:sp>
      <p:pic>
        <p:nvPicPr>
          <p:cNvPr id="11" name="Picture 10"/>
          <p:cNvPicPr>
            <a:picLocks noChangeAspect="1"/>
          </p:cNvPicPr>
          <p:nvPr/>
        </p:nvPicPr>
        <p:blipFill>
          <a:blip r:embed="rId3"/>
          <a:stretch>
            <a:fillRect/>
          </a:stretch>
        </p:blipFill>
        <p:spPr>
          <a:xfrm>
            <a:off x="0" y="1186626"/>
            <a:ext cx="12192000" cy="4484748"/>
          </a:xfrm>
          <a:prstGeom prst="rect">
            <a:avLst/>
          </a:prstGeom>
        </p:spPr>
      </p:pic>
    </p:spTree>
    <p:extLst>
      <p:ext uri="{BB962C8B-B14F-4D97-AF65-F5344CB8AC3E}">
        <p14:creationId xmlns:p14="http://schemas.microsoft.com/office/powerpoint/2010/main" val="231517451"/>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Segoe UI" charset="0"/>
                <a:ea typeface="Segoe UI" charset="0"/>
                <a:cs typeface="Segoe UI" charset="0"/>
              </a:rPr>
              <a:t>Sponsor</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9" name="TextBox 8"/>
          <p:cNvSpPr txBox="1"/>
          <p:nvPr/>
        </p:nvSpPr>
        <p:spPr>
          <a:xfrm>
            <a:off x="200556" y="1324766"/>
            <a:ext cx="9615966" cy="4567404"/>
          </a:xfrm>
          <a:prstGeom prst="rect">
            <a:avLst/>
          </a:prstGeom>
          <a:noFill/>
        </p:spPr>
        <p:txBody>
          <a:bodyPr wrap="none" lIns="182880" tIns="146304" rIns="182880" bIns="146304" rtlCol="0">
            <a:spAutoFit/>
          </a:bodyPr>
          <a:lstStyle/>
          <a:p>
            <a:pPr marL="342900" indent="-342900">
              <a:buFont typeface="Arial" charset="0"/>
              <a:buChar char="•"/>
            </a:pPr>
            <a:r>
              <a:rPr lang="en-US" sz="3200" dirty="0" smtClean="0"/>
              <a:t>University </a:t>
            </a:r>
            <a:r>
              <a:rPr lang="en-US" sz="3200" dirty="0"/>
              <a:t>of </a:t>
            </a:r>
            <a:r>
              <a:rPr lang="en-US" sz="3200" dirty="0" smtClean="0"/>
              <a:t>Zagreb</a:t>
            </a:r>
            <a:br>
              <a:rPr lang="en-US" sz="3200" dirty="0" smtClean="0"/>
            </a:br>
            <a:r>
              <a:rPr lang="en-US" sz="3200" u="sng" dirty="0" smtClean="0">
                <a:hlinkClick r:id="rId3"/>
              </a:rPr>
              <a:t>http</a:t>
            </a:r>
            <a:r>
              <a:rPr lang="en-US" sz="3200" u="sng" dirty="0">
                <a:hlinkClick r:id="rId3"/>
              </a:rPr>
              <a:t>://</a:t>
            </a:r>
            <a:r>
              <a:rPr lang="en-US" sz="3200" u="sng" dirty="0" smtClean="0">
                <a:hlinkClick r:id="rId3"/>
              </a:rPr>
              <a:t>www.unizg.hr/</a:t>
            </a:r>
            <a:r>
              <a:rPr lang="en-US" sz="3200" u="sng" dirty="0" smtClean="0"/>
              <a:t/>
            </a:r>
            <a:br>
              <a:rPr lang="en-US" sz="3200" u="sng" dirty="0" smtClean="0"/>
            </a:br>
            <a:endParaRPr lang="en-US" sz="3200" dirty="0"/>
          </a:p>
          <a:p>
            <a:pPr marL="342900" indent="-342900">
              <a:buFont typeface="Arial" charset="0"/>
              <a:buChar char="•"/>
            </a:pPr>
            <a:r>
              <a:rPr lang="en-US" sz="3200" dirty="0" smtClean="0"/>
              <a:t>FER </a:t>
            </a:r>
            <a:r>
              <a:rPr lang="en-US" sz="3200" dirty="0"/>
              <a:t>(Faculty of Electrical Engineering and </a:t>
            </a:r>
            <a:r>
              <a:rPr lang="en-US" sz="3200" dirty="0" smtClean="0"/>
              <a:t>Computing)</a:t>
            </a:r>
            <a:br>
              <a:rPr lang="en-US" sz="3200" dirty="0" smtClean="0"/>
            </a:br>
            <a:r>
              <a:rPr lang="en-US" sz="3200" u="sng" dirty="0" smtClean="0">
                <a:hlinkClick r:id="rId4"/>
              </a:rPr>
              <a:t>https</a:t>
            </a:r>
            <a:r>
              <a:rPr lang="en-US" sz="3200" u="sng" dirty="0">
                <a:hlinkClick r:id="rId4"/>
              </a:rPr>
              <a:t>://</a:t>
            </a:r>
            <a:r>
              <a:rPr lang="en-US" sz="3200" u="sng" dirty="0" smtClean="0">
                <a:hlinkClick r:id="rId4"/>
              </a:rPr>
              <a:t>www.fer.unizg.hr/en</a:t>
            </a:r>
            <a:r>
              <a:rPr lang="en-US" sz="3200" u="sng" dirty="0" smtClean="0"/>
              <a:t/>
            </a:r>
            <a:br>
              <a:rPr lang="en-US" sz="3200" u="sng" dirty="0" smtClean="0"/>
            </a:br>
            <a:endParaRPr lang="en-US" sz="3200" dirty="0" smtClean="0"/>
          </a:p>
          <a:p>
            <a:pPr marL="342900" indent="-342900">
              <a:buFont typeface="Arial" charset="0"/>
              <a:buChar char="•"/>
            </a:pPr>
            <a:r>
              <a:rPr lang="en-US" sz="3200" dirty="0" smtClean="0"/>
              <a:t>IEEE </a:t>
            </a:r>
            <a:r>
              <a:rPr lang="en-US" sz="3200" dirty="0"/>
              <a:t>Student Branch</a:t>
            </a:r>
            <a:br>
              <a:rPr lang="en-US" sz="3200" dirty="0"/>
            </a:br>
            <a:r>
              <a:rPr lang="en-US" sz="3200" u="sng" dirty="0">
                <a:hlinkClick r:id="rId5"/>
              </a:rPr>
              <a:t>http://www.ieee.hr/ieee/english</a:t>
            </a:r>
            <a:endParaRPr lang="en-US" sz="3200" dirty="0"/>
          </a:p>
          <a:p>
            <a:pPr>
              <a:lnSpc>
                <a:spcPct val="90000"/>
              </a:lnSpc>
              <a:spcAft>
                <a:spcPts val="600"/>
              </a:spcAft>
            </a:pPr>
            <a:endParaRPr lang="en-US" sz="2400" dirty="0" err="1" smtClean="0">
              <a:gradFill>
                <a:gsLst>
                  <a:gs pos="2917">
                    <a:schemeClr val="tx1"/>
                  </a:gs>
                  <a:gs pos="30000">
                    <a:schemeClr val="tx1"/>
                  </a:gs>
                </a:gsLst>
                <a:lin ang="5400000" scaled="0"/>
              </a:gradFill>
            </a:endParaRPr>
          </a:p>
        </p:txBody>
      </p: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04163" y="910551"/>
            <a:ext cx="1493520" cy="1493520"/>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77425" y="1652801"/>
            <a:ext cx="1978159" cy="3005338"/>
          </a:xfrm>
          <a:prstGeom prst="rect">
            <a:avLst/>
          </a:prstGeom>
        </p:spPr>
      </p:pic>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04075" y="4752672"/>
            <a:ext cx="2394585" cy="883539"/>
          </a:xfrm>
          <a:prstGeom prst="rect">
            <a:avLst/>
          </a:prstGeom>
        </p:spPr>
      </p:pic>
    </p:spTree>
    <p:extLst>
      <p:ext uri="{BB962C8B-B14F-4D97-AF65-F5344CB8AC3E}">
        <p14:creationId xmlns:p14="http://schemas.microsoft.com/office/powerpoint/2010/main" val="37687363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Segoe UI" charset="0"/>
                <a:ea typeface="Segoe UI" charset="0"/>
                <a:cs typeface="Segoe UI" charset="0"/>
              </a:rPr>
              <a:t>Sponsor</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9" name="TextBox 8"/>
          <p:cNvSpPr txBox="1"/>
          <p:nvPr/>
        </p:nvSpPr>
        <p:spPr>
          <a:xfrm>
            <a:off x="200555" y="1324766"/>
            <a:ext cx="8114769" cy="1181862"/>
          </a:xfrm>
          <a:prstGeom prst="rect">
            <a:avLst/>
          </a:prstGeom>
          <a:noFill/>
        </p:spPr>
        <p:txBody>
          <a:bodyPr wrap="square" lIns="182880" tIns="146304" rIns="182880" bIns="146304" rtlCol="0">
            <a:spAutoFit/>
          </a:bodyPr>
          <a:lstStyle/>
          <a:p>
            <a:pPr>
              <a:lnSpc>
                <a:spcPct val="90000"/>
              </a:lnSpc>
              <a:spcAft>
                <a:spcPts val="600"/>
              </a:spcAft>
            </a:pPr>
            <a:r>
              <a:rPr lang="en-US" sz="3200" dirty="0" err="1" smtClean="0">
                <a:gradFill>
                  <a:gsLst>
                    <a:gs pos="2917">
                      <a:schemeClr val="tx1"/>
                    </a:gs>
                    <a:gs pos="30000">
                      <a:schemeClr val="tx1"/>
                    </a:gs>
                  </a:gsLst>
                  <a:lin ang="5400000" scaled="0"/>
                </a:gradFill>
              </a:rPr>
              <a:t>HolisticWare</a:t>
            </a:r>
            <a:r>
              <a:rPr lang="en-US" sz="3200" dirty="0" smtClean="0">
                <a:gradFill>
                  <a:gsLst>
                    <a:gs pos="2917">
                      <a:schemeClr val="tx1"/>
                    </a:gs>
                    <a:gs pos="30000">
                      <a:schemeClr val="tx1"/>
                    </a:gs>
                  </a:gsLst>
                  <a:lin ang="5400000" scaled="0"/>
                </a:gradFill>
              </a:rPr>
              <a:t> </a:t>
            </a:r>
            <a:r>
              <a:rPr lang="en-US" sz="3200" dirty="0" err="1" smtClean="0">
                <a:gradFill>
                  <a:gsLst>
                    <a:gs pos="2917">
                      <a:schemeClr val="tx1"/>
                    </a:gs>
                    <a:gs pos="30000">
                      <a:schemeClr val="tx1"/>
                    </a:gs>
                  </a:gsLst>
                  <a:lin ang="5400000" scaled="0"/>
                </a:gradFill>
              </a:rPr>
              <a:t>d.o.o</a:t>
            </a:r>
            <a:r>
              <a:rPr lang="en-US" sz="3200" dirty="0" smtClean="0">
                <a:gradFill>
                  <a:gsLst>
                    <a:gs pos="2917">
                      <a:schemeClr val="tx1"/>
                    </a:gs>
                    <a:gs pos="30000">
                      <a:schemeClr val="tx1"/>
                    </a:gs>
                  </a:gsLst>
                  <a:lin ang="5400000" scaled="0"/>
                </a:gradFill>
              </a:rPr>
              <a:t>. (LLC)</a:t>
            </a:r>
            <a:r>
              <a:rPr lang="en-US" sz="3200" dirty="0">
                <a:gradFill>
                  <a:gsLst>
                    <a:gs pos="2917">
                      <a:schemeClr val="tx1"/>
                    </a:gs>
                    <a:gs pos="30000">
                      <a:schemeClr val="tx1"/>
                    </a:gs>
                  </a:gsLst>
                  <a:lin ang="5400000" scaled="0"/>
                </a:gradFill>
              </a:rPr>
              <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hlinkClick r:id="rId3"/>
              </a:rPr>
              <a:t>http://holisticware.net</a:t>
            </a:r>
            <a:r>
              <a:rPr lang="en-US" sz="2400" dirty="0" smtClean="0">
                <a:gradFill>
                  <a:gsLst>
                    <a:gs pos="2917">
                      <a:schemeClr val="tx1"/>
                    </a:gs>
                    <a:gs pos="30000">
                      <a:schemeClr val="tx1"/>
                    </a:gs>
                  </a:gsLst>
                  <a:lin ang="5400000" scaled="0"/>
                </a:gradFill>
                <a:hlinkClick r:id="rId3"/>
              </a:rPr>
              <a:t>/</a:t>
            </a:r>
            <a:endParaRPr lang="en-US" sz="2400" dirty="0" smtClean="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9124" y="1198823"/>
            <a:ext cx="4440238" cy="4431584"/>
          </a:xfrm>
          <a:prstGeom prst="rect">
            <a:avLst/>
          </a:prstGeom>
        </p:spPr>
      </p:pic>
    </p:spTree>
    <p:extLst>
      <p:ext uri="{BB962C8B-B14F-4D97-AF65-F5344CB8AC3E}">
        <p14:creationId xmlns:p14="http://schemas.microsoft.com/office/powerpoint/2010/main" val="20715090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TextBox 6"/>
          <p:cNvSpPr txBox="1"/>
          <p:nvPr/>
        </p:nvSpPr>
        <p:spPr>
          <a:xfrm>
            <a:off x="2943225" y="73858"/>
            <a:ext cx="9242425" cy="627864"/>
          </a:xfrm>
          <a:prstGeom prst="rect">
            <a:avLst/>
          </a:prstGeom>
          <a:noFill/>
        </p:spPr>
        <p:txBody>
          <a:bodyPr wrap="square" lIns="182880" tIns="146304" rIns="182880" bIns="146304" rtlCol="0" anchor="ctr">
            <a:spAutoFit/>
          </a:bodyPr>
          <a:lstStyle/>
          <a:p>
            <a:pPr lvl="0" algn="r">
              <a:lnSpc>
                <a:spcPct val="90000"/>
              </a:lnSpc>
              <a:spcAft>
                <a:spcPts val="600"/>
              </a:spcAft>
              <a:defRPr/>
            </a:pPr>
            <a:r>
              <a:rPr lang="en-US" sz="2400" kern="0" dirty="0">
                <a:solidFill>
                  <a:prstClr val="white"/>
                </a:solidFill>
                <a:latin typeface="Segoe UI" charset="0"/>
                <a:ea typeface="Segoe UI" charset="0"/>
                <a:cs typeface="Segoe UI" charset="0"/>
              </a:rPr>
              <a:t>https://</a:t>
            </a:r>
            <a:r>
              <a:rPr lang="en-US" sz="2400" kern="0" dirty="0" err="1" smtClean="0">
                <a:solidFill>
                  <a:prstClr val="white"/>
                </a:solidFill>
                <a:latin typeface="Segoe UI" charset="0"/>
                <a:ea typeface="Segoe UI" charset="0"/>
                <a:cs typeface="Segoe UI" charset="0"/>
              </a:rPr>
              <a:t>www.meetup.com</a:t>
            </a:r>
            <a:r>
              <a:rPr lang="en-US" sz="2400" kern="0" dirty="0" smtClean="0">
                <a:solidFill>
                  <a:prstClr val="white"/>
                </a:solidFill>
                <a:latin typeface="Segoe UI" charset="0"/>
                <a:ea typeface="Segoe UI" charset="0"/>
                <a:cs typeface="Segoe UI" charset="0"/>
              </a:rPr>
              <a:t>/</a:t>
            </a:r>
            <a:r>
              <a:rPr lang="en-US" sz="2400" kern="0" dirty="0" err="1" smtClean="0">
                <a:solidFill>
                  <a:prstClr val="white"/>
                </a:solidFill>
                <a:latin typeface="Segoe UI" charset="0"/>
                <a:ea typeface="Segoe UI" charset="0"/>
                <a:cs typeface="Segoe UI" charset="0"/>
              </a:rPr>
              <a:t>Xamarin</a:t>
            </a:r>
            <a:r>
              <a:rPr lang="en-US" sz="2400" kern="0" dirty="0" smtClean="0">
                <a:solidFill>
                  <a:prstClr val="white"/>
                </a:solidFill>
                <a:latin typeface="Segoe UI" charset="0"/>
                <a:ea typeface="Segoe UI" charset="0"/>
                <a:cs typeface="Segoe UI" charset="0"/>
              </a:rPr>
              <a:t>-net-mono-Zagreb-Meetup-Group</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Supporter</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3225" y="1322871"/>
            <a:ext cx="6469063" cy="4183489"/>
          </a:xfrm>
          <a:prstGeom prst="rect">
            <a:avLst/>
          </a:prstGeom>
        </p:spPr>
      </p:pic>
    </p:spTree>
    <p:extLst>
      <p:ext uri="{BB962C8B-B14F-4D97-AF65-F5344CB8AC3E}">
        <p14:creationId xmlns:p14="http://schemas.microsoft.com/office/powerpoint/2010/main" val="21481775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1955</TotalTime>
  <Words>1256</Words>
  <Application>Microsoft Macintosh PowerPoint</Application>
  <PresentationFormat>Widescreen</PresentationFormat>
  <Paragraphs>324</Paragraphs>
  <Slides>42</Slides>
  <Notes>11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Calibri</vt:lpstr>
      <vt:lpstr>Consolas</vt:lpstr>
      <vt:lpstr>Helvetica</vt:lpstr>
      <vt:lpstr>Helvetica Light</vt:lpstr>
      <vt:lpstr>Segoe UI</vt:lpstr>
      <vt:lpstr>Segoe UI Light</vt:lpstr>
      <vt:lpstr>Wingdings</vt:lpstr>
      <vt:lpstr>Arial</vt:lpstr>
      <vt:lpstr>5-30629_Build_Template_WHITE</vt:lpstr>
      <vt:lpstr>PowerPoint Presentation</vt:lpstr>
      <vt:lpstr>Agenda</vt:lpstr>
      <vt:lpstr>PowerPoint Presentation</vt:lpstr>
      <vt:lpstr>PowerPoint Presentation</vt:lpstr>
      <vt:lpstr>Free Syncfusion License</vt:lpstr>
      <vt:lpstr>PowerPoint Presentation</vt:lpstr>
      <vt:lpstr>PowerPoint Presentation</vt:lpstr>
      <vt:lpstr>PowerPoint Presentation</vt:lpstr>
      <vt:lpstr>PowerPoint Presentation</vt:lpstr>
      <vt:lpstr>Native iOS &amp; Android  Development with Xamarin</vt:lpstr>
      <vt:lpstr>Xamarin – Your Complete Mobile Solution</vt:lpstr>
      <vt:lpstr>PowerPoint Presentation</vt:lpstr>
      <vt:lpstr>Silo Approach</vt:lpstr>
      <vt:lpstr>Write Once, Run Anywhere</vt:lpstr>
      <vt:lpstr>Xamarin’s Unique Approach</vt:lpstr>
      <vt:lpstr>Windows APIs</vt:lpstr>
      <vt:lpstr>iOS – 100% API Coverage</vt:lpstr>
      <vt:lpstr>Android – 100% API Coverage</vt:lpstr>
      <vt:lpstr>Native Performance</vt:lpstr>
      <vt:lpstr>Anything you can do in Objective-C, Swift, or Java can be done in C# and Visual Studio with Xamarin.</vt:lpstr>
      <vt:lpstr>✓Always Up-to-Date</vt:lpstr>
      <vt:lpstr>Development Experience</vt:lpstr>
      <vt:lpstr>Xamarin is included in  Visual Studio</vt:lpstr>
      <vt:lpstr>Visual Studio Integration</vt:lpstr>
      <vt:lpstr>Android Designer</vt:lpstr>
      <vt:lpstr>Android Hyper-V Emulators for PC</vt:lpstr>
      <vt:lpstr>Xamarin Designer for iOS</vt:lpstr>
      <vt:lpstr>Visual Studio iOS Simulator Remoting</vt:lpstr>
      <vt:lpstr>Xamarin Studio – Mac</vt:lpstr>
      <vt:lpstr>Open Source – open.xamarin.com</vt:lpstr>
      <vt:lpstr>Sharing Code</vt:lpstr>
      <vt:lpstr>Portable Class Libraries</vt:lpstr>
      <vt:lpstr>NuGet</vt:lpstr>
      <vt:lpstr>Shared Projects</vt:lpstr>
      <vt:lpstr>Code Sharing Stats</vt:lpstr>
      <vt:lpstr>PowerPoint Presentation</vt:lpstr>
      <vt:lpstr>PowerPoint Presentation</vt:lpstr>
      <vt:lpstr>PowerPoint Presentation</vt:lpstr>
      <vt:lpstr>Platform Specific Code</vt:lpstr>
      <vt:lpstr>PowerPoint Presentation</vt:lpstr>
      <vt:lpstr>Plugins for Xamarin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Mel Cvjetko</cp:lastModifiedBy>
  <cp:revision>108</cp:revision>
  <dcterms:created xsi:type="dcterms:W3CDTF">2015-05-05T21:43:30Z</dcterms:created>
  <dcterms:modified xsi:type="dcterms:W3CDTF">2016-12-01T10:26:40Z</dcterms:modified>
</cp:coreProperties>
</file>

<file path=docProps/thumbnail.jpeg>
</file>